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5" r:id="rId2"/>
    <p:sldMasterId id="2147483690" r:id="rId3"/>
    <p:sldMasterId id="2147483705" r:id="rId4"/>
    <p:sldMasterId id="2147483720" r:id="rId5"/>
  </p:sldMasterIdLst>
  <p:notesMasterIdLst>
    <p:notesMasterId r:id="rId65"/>
  </p:notesMasterIdLst>
  <p:sldIdLst>
    <p:sldId id="256" r:id="rId6"/>
    <p:sldId id="321" r:id="rId7"/>
    <p:sldId id="322" r:id="rId8"/>
    <p:sldId id="347" r:id="rId9"/>
    <p:sldId id="308" r:id="rId10"/>
    <p:sldId id="268" r:id="rId11"/>
    <p:sldId id="267" r:id="rId12"/>
    <p:sldId id="323" r:id="rId13"/>
    <p:sldId id="318" r:id="rId14"/>
    <p:sldId id="271" r:id="rId15"/>
    <p:sldId id="273" r:id="rId16"/>
    <p:sldId id="296" r:id="rId17"/>
    <p:sldId id="274" r:id="rId18"/>
    <p:sldId id="348" r:id="rId19"/>
    <p:sldId id="276" r:id="rId20"/>
    <p:sldId id="277" r:id="rId21"/>
    <p:sldId id="278" r:id="rId22"/>
    <p:sldId id="279" r:id="rId23"/>
    <p:sldId id="280" r:id="rId24"/>
    <p:sldId id="297" r:id="rId25"/>
    <p:sldId id="281" r:id="rId26"/>
    <p:sldId id="298" r:id="rId27"/>
    <p:sldId id="324" r:id="rId28"/>
    <p:sldId id="282" r:id="rId29"/>
    <p:sldId id="299" r:id="rId30"/>
    <p:sldId id="301" r:id="rId31"/>
    <p:sldId id="293" r:id="rId32"/>
    <p:sldId id="294" r:id="rId33"/>
    <p:sldId id="288" r:id="rId34"/>
    <p:sldId id="328" r:id="rId35"/>
    <p:sldId id="325" r:id="rId36"/>
    <p:sldId id="302" r:id="rId37"/>
    <p:sldId id="305" r:id="rId38"/>
    <p:sldId id="326" r:id="rId39"/>
    <p:sldId id="314" r:id="rId40"/>
    <p:sldId id="312" r:id="rId41"/>
    <p:sldId id="315" r:id="rId42"/>
    <p:sldId id="269" r:id="rId43"/>
    <p:sldId id="306" r:id="rId44"/>
    <p:sldId id="320" r:id="rId45"/>
    <p:sldId id="327" r:id="rId46"/>
    <p:sldId id="260" r:id="rId47"/>
    <p:sldId id="332" r:id="rId48"/>
    <p:sldId id="330" r:id="rId49"/>
    <p:sldId id="331" r:id="rId50"/>
    <p:sldId id="329" r:id="rId51"/>
    <p:sldId id="333" r:id="rId52"/>
    <p:sldId id="334" r:id="rId53"/>
    <p:sldId id="337" r:id="rId54"/>
    <p:sldId id="339" r:id="rId55"/>
    <p:sldId id="335" r:id="rId56"/>
    <p:sldId id="346" r:id="rId57"/>
    <p:sldId id="340" r:id="rId58"/>
    <p:sldId id="341" r:id="rId59"/>
    <p:sldId id="342" r:id="rId60"/>
    <p:sldId id="343" r:id="rId61"/>
    <p:sldId id="344" r:id="rId62"/>
    <p:sldId id="349" r:id="rId63"/>
    <p:sldId id="336" r:id="rId64"/>
  </p:sldIdLst>
  <p:sldSz cx="12192000" cy="6858000"/>
  <p:notesSz cx="6858000" cy="9144000"/>
  <p:embeddedFontLst>
    <p:embeddedFont>
      <p:font typeface="Century Gothic" panose="020B0502020202020204" pitchFamily="34" charset="0"/>
      <p:regular r:id="rId66"/>
      <p:bold r:id="rId67"/>
      <p:italic r:id="rId68"/>
      <p:boldItalic r:id="rId69"/>
    </p:embeddedFont>
    <p:embeddedFont>
      <p:font typeface="Edwardian Script ITC" panose="030303020407070D0804" pitchFamily="66" charset="0"/>
      <p:regular r:id="rId70"/>
    </p:embeddedFont>
    <p:embeddedFont>
      <p:font typeface="Colonna MT" panose="04020805060202030203" pitchFamily="82" charset="0"/>
      <p:regular r:id="rId71"/>
    </p:embeddedFont>
    <p:embeddedFont>
      <p:font typeface="Consolas" panose="020B0609020204030204" pitchFamily="49"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Wingdings 2" panose="05020102010507070707" pitchFamily="18" charset="2"/>
      <p:regular r:id="rId80"/>
    </p:embeddedFont>
    <p:embeddedFont>
      <p:font typeface="Cambria Math" panose="02040503050406030204" pitchFamily="18" charset="0"/>
      <p:regular r:id="rId81"/>
    </p:embeddedFont>
    <p:embeddedFont>
      <p:font typeface="等线" panose="02010600030101010101" pitchFamily="2" charset="-122"/>
      <p:regular r:id="rId82"/>
      <p:bold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08A"/>
    <a:srgbClr val="FC7E7E"/>
    <a:srgbClr val="FF0000"/>
    <a:srgbClr val="FFACAC"/>
    <a:srgbClr val="150264"/>
    <a:srgbClr val="0F007B"/>
    <a:srgbClr val="0E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9872" autoAdjust="0"/>
  </p:normalViewPr>
  <p:slideViewPr>
    <p:cSldViewPr snapToGrid="0">
      <p:cViewPr varScale="1">
        <p:scale>
          <a:sx n="72" d="100"/>
          <a:sy n="72" d="100"/>
        </p:scale>
        <p:origin x="1037"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7.fnt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355129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14890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8394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48</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89691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work in our first model is mathematical simulation. By describing the different situations using formulas, we can make our model self-consistent in logic. Also, since we’ve taken many special occasions into consideration, optimizing the plan will become easier.</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669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370450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476245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solidFill>
                  <a:prstClr val="black"/>
                </a:solidFill>
                <a:latin typeface="Calibri" panose="020F0502020204030204"/>
                <a:ea typeface="宋体" panose="02010600030101010101" pitchFamily="2" charset="-122"/>
              </a:rPr>
              <a:pPr/>
              <a:t>52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7066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53</a:t>
            </a:fld>
            <a:endParaRPr lang="x-none">
              <a:solidFill>
                <a:prstClr val="black"/>
              </a:solidFill>
              <a:latin typeface="Calibri" panose="020F0502020204030204"/>
            </a:endParaRPr>
          </a:p>
        </p:txBody>
      </p:sp>
    </p:spTree>
    <p:extLst>
      <p:ext uri="{BB962C8B-B14F-4D97-AF65-F5344CB8AC3E}">
        <p14:creationId xmlns:p14="http://schemas.microsoft.com/office/powerpoint/2010/main" val="156062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54</a:t>
            </a:fld>
            <a:endParaRPr lang="x-none">
              <a:solidFill>
                <a:prstClr val="black"/>
              </a:solidFill>
              <a:latin typeface="Calibri" panose="020F0502020204030204"/>
            </a:endParaRPr>
          </a:p>
        </p:txBody>
      </p:sp>
    </p:spTree>
    <p:extLst>
      <p:ext uri="{BB962C8B-B14F-4D97-AF65-F5344CB8AC3E}">
        <p14:creationId xmlns:p14="http://schemas.microsoft.com/office/powerpoint/2010/main" val="4289150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55</a:t>
            </a:fld>
            <a:endParaRPr lang="x-none">
              <a:solidFill>
                <a:prstClr val="black"/>
              </a:solidFill>
              <a:latin typeface="Calibri" panose="020F0502020204030204"/>
            </a:endParaRPr>
          </a:p>
        </p:txBody>
      </p:sp>
    </p:spTree>
    <p:extLst>
      <p:ext uri="{BB962C8B-B14F-4D97-AF65-F5344CB8AC3E}">
        <p14:creationId xmlns:p14="http://schemas.microsoft.com/office/powerpoint/2010/main" val="36955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56</a:t>
            </a:fld>
            <a:endParaRPr lang="x-none">
              <a:solidFill>
                <a:prstClr val="black"/>
              </a:solidFill>
              <a:latin typeface="Calibri" panose="020F0502020204030204"/>
            </a:endParaRPr>
          </a:p>
        </p:txBody>
      </p:sp>
    </p:spTree>
    <p:extLst>
      <p:ext uri="{BB962C8B-B14F-4D97-AF65-F5344CB8AC3E}">
        <p14:creationId xmlns:p14="http://schemas.microsoft.com/office/powerpoint/2010/main" val="66584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57</a:t>
            </a:fld>
            <a:endParaRPr lang="x-none">
              <a:solidFill>
                <a:prstClr val="black"/>
              </a:solidFill>
              <a:latin typeface="Calibri" panose="020F0502020204030204"/>
            </a:endParaRPr>
          </a:p>
        </p:txBody>
      </p:sp>
    </p:spTree>
    <p:extLst>
      <p:ext uri="{BB962C8B-B14F-4D97-AF65-F5344CB8AC3E}">
        <p14:creationId xmlns:p14="http://schemas.microsoft.com/office/powerpoint/2010/main" val="53940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58</a:t>
            </a:fld>
            <a:endParaRPr lang="x-none"/>
          </a:p>
        </p:txBody>
      </p:sp>
    </p:spTree>
    <p:extLst>
      <p:ext uri="{BB962C8B-B14F-4D97-AF65-F5344CB8AC3E}">
        <p14:creationId xmlns:p14="http://schemas.microsoft.com/office/powerpoint/2010/main" val="182207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一维网格化处理</a:t>
            </a:r>
            <a:endParaRPr lang="en-US" altLang="zh-CN" dirty="0" smtClean="0"/>
          </a:p>
          <a:p>
            <a:r>
              <a:rPr lang="en-US" altLang="zh-CN" dirty="0" smtClean="0"/>
              <a:t>*</a:t>
            </a:r>
            <a:r>
              <a:rPr lang="zh-CN" altLang="en-US" dirty="0" smtClean="0"/>
              <a:t>离散化</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见微信</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345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5182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74089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2474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751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56143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80932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585137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5172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54782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3034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69673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27499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10350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40407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2277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2467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01521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0654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79555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951388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5443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60872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25707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32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04049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3044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88685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791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26768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78505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68651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33639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04728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3331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t>2022/4/18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2408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686847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19609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7772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15821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18873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529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20946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5102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636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t>2022/4/18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44669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70489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68415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2858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766324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20660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6291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50537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80960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38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9350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t>2022/4/18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t>2022/4/18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507254551"/>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790337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447508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9939653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slide" Target="slide4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notesSlide" Target="../notesSlides/notesSlide7.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5.xml"/><Relationship Id="rId5" Type="http://schemas.openxmlformats.org/officeDocument/2006/relationships/image" Target="../media/image8.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10.wmf"/></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45.x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8.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5.xml"/><Relationship Id="rId5"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1.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wmf"/><Relationship Id="rId5" Type="http://schemas.openxmlformats.org/officeDocument/2006/relationships/oleObject" Target="../embeddings/oleObject12.bin"/><Relationship Id="rId4" Type="http://schemas.openxmlformats.org/officeDocument/2006/relationships/image" Target="../media/image23.png"/><Relationship Id="rId9" Type="http://schemas.openxmlformats.org/officeDocument/2006/relationships/slide" Target="slide45.xml"/></Relationships>
</file>

<file path=ppt/slides/_rels/slide2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6.png"/><Relationship Id="rId9" Type="http://schemas.openxmlformats.org/officeDocument/2006/relationships/slide" Target="slide45.xml"/></Relationships>
</file>

<file path=ppt/slides/_rels/slide2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jpe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slide" Target="slide45.xml"/></Relationships>
</file>

<file path=ppt/slides/_rels/slide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5.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slide" Target="slide45.xml"/></Relationships>
</file>

<file path=ppt/slides/_rels/slide4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4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8.xml"/><Relationship Id="rId18" Type="http://schemas.openxmlformats.org/officeDocument/2006/relationships/slide" Target="slide24.xml"/><Relationship Id="rId26" Type="http://schemas.openxmlformats.org/officeDocument/2006/relationships/slide" Target="slide33.xml"/><Relationship Id="rId3" Type="http://schemas.openxmlformats.org/officeDocument/2006/relationships/slide" Target="slide6.xml"/><Relationship Id="rId21" Type="http://schemas.openxmlformats.org/officeDocument/2006/relationships/slide" Target="slide27.xml"/><Relationship Id="rId34" Type="http://schemas.openxmlformats.org/officeDocument/2006/relationships/slide" Target="slide45.xml"/><Relationship Id="rId7" Type="http://schemas.openxmlformats.org/officeDocument/2006/relationships/slide" Target="slide11.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2.xml"/><Relationship Id="rId33" Type="http://schemas.openxmlformats.org/officeDocument/2006/relationships/slide" Target="slide42.xml"/><Relationship Id="rId2" Type="http://schemas.openxmlformats.org/officeDocument/2006/relationships/slide" Target="slide5.xml"/><Relationship Id="rId16" Type="http://schemas.openxmlformats.org/officeDocument/2006/relationships/slide" Target="slide21.xml"/><Relationship Id="rId20" Type="http://schemas.openxmlformats.org/officeDocument/2006/relationships/slide" Target="slide26.xml"/><Relationship Id="rId29"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40.xml"/><Relationship Id="rId5" Type="http://schemas.openxmlformats.org/officeDocument/2006/relationships/slide" Target="slide9.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6.xml"/><Relationship Id="rId10" Type="http://schemas.openxmlformats.org/officeDocument/2006/relationships/slide" Target="slide15.xml"/><Relationship Id="rId19" Type="http://schemas.openxmlformats.org/officeDocument/2006/relationships/slide" Target="slide25.xml"/><Relationship Id="rId31" Type="http://schemas.openxmlformats.org/officeDocument/2006/relationships/slide" Target="slide39.xml"/><Relationship Id="rId4" Type="http://schemas.openxmlformats.org/officeDocument/2006/relationships/slide" Target="slide7.xml"/><Relationship Id="rId9" Type="http://schemas.openxmlformats.org/officeDocument/2006/relationships/slide" Target="slide13.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5.xml"/><Relationship Id="rId30" Type="http://schemas.openxmlformats.org/officeDocument/2006/relationships/slide" Target="slide38.xml"/></Relationships>
</file>

<file path=ppt/slides/_rels/slide4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49.jpg"/><Relationship Id="rId7" Type="http://schemas.openxmlformats.org/officeDocument/2006/relationships/slide" Target="slide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6.xml"/><Relationship Id="rId7" Type="http://schemas.openxmlformats.org/officeDocument/2006/relationships/image" Target="../media/image20.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8.wmf"/><Relationship Id="rId4" Type="http://schemas.openxmlformats.org/officeDocument/2006/relationships/oleObject" Target="../embeddings/oleObject17.bin"/><Relationship Id="rId9" Type="http://schemas.openxmlformats.org/officeDocument/2006/relationships/image" Target="../media/image21.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20.png"/><Relationship Id="rId5" Type="http://schemas.openxmlformats.org/officeDocument/2006/relationships/image" Target="../media/image16.wmf"/><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image" Target="../media/image55.jpg"/><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58.xml"/><Relationship Id="rId5" Type="http://schemas.openxmlformats.org/officeDocument/2006/relationships/image" Target="../media/image58.jpg"/><Relationship Id="rId4" Type="http://schemas.openxmlformats.org/officeDocument/2006/relationships/image" Target="../media/image57.jp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6.xml"/><Relationship Id="rId1" Type="http://schemas.openxmlformats.org/officeDocument/2006/relationships/slideLayout" Target="../slideLayouts/slideLayout58.xml"/><Relationship Id="rId4" Type="http://schemas.openxmlformats.org/officeDocument/2006/relationships/image" Target="../media/image60.jpg"/></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7.xml"/><Relationship Id="rId1" Type="http://schemas.openxmlformats.org/officeDocument/2006/relationships/slideLayout" Target="../slideLayouts/slideLayout58.xml"/><Relationship Id="rId5" Type="http://schemas.openxmlformats.org/officeDocument/2006/relationships/image" Target="../media/image63.jpg"/><Relationship Id="rId4" Type="http://schemas.openxmlformats.org/officeDocument/2006/relationships/image" Target="../media/image62.jpg"/></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a16="http://schemas.microsoft.com/office/drawing/2014/main"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smtClean="0">
                <a:solidFill>
                  <a:srgbClr val="FF0000"/>
                </a:solidFill>
                <a:latin typeface="Times New Roman" panose="02020603050405020304" pitchFamily="18" charset="0"/>
              </a:rPr>
              <a:t>One-dimensional </a:t>
            </a:r>
            <a:r>
              <a:rPr lang="en-US" altLang="zh-CN" sz="1800" dirty="0">
                <a:solidFill>
                  <a:srgbClr val="FF0000"/>
                </a:solidFill>
                <a:latin typeface="Times New Roman" panose="02020603050405020304" pitchFamily="18" charset="0"/>
              </a:rPr>
              <a:t>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a16="http://schemas.microsoft.com/office/drawing/2014/main"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157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55"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56"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a16="http://schemas.microsoft.com/office/drawing/2014/main"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is the maximum speed of a passenger)</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6" name="对象 25"/>
          <p:cNvGraphicFramePr>
            <a:graphicFrameLocks noChangeAspect="1"/>
          </p:cNvGraphicFramePr>
          <p:nvPr>
            <p:extLst>
              <p:ext uri="{D42A27DB-BD31-4B8C-83A1-F6EECF244321}">
                <p14:modId xmlns:p14="http://schemas.microsoft.com/office/powerpoint/2010/main" val="3213937607"/>
              </p:ext>
            </p:extLst>
          </p:nvPr>
        </p:nvGraphicFramePr>
        <p:xfrm>
          <a:off x="2269228" y="3283109"/>
          <a:ext cx="7653544" cy="1348422"/>
        </p:xfrm>
        <a:graphic>
          <a:graphicData uri="http://schemas.openxmlformats.org/presentationml/2006/ole">
            <mc:AlternateContent xmlns:mc="http://schemas.openxmlformats.org/markup-compatibility/2006">
              <mc:Choice xmlns:v="urn:schemas-microsoft-com:vml" Requires="v">
                <p:oleObj spid="_x0000_s9476" name="AxMath" r:id="rId5" imgW="4375800" imgH="770760" progId="Equation.AxMath">
                  <p:embed/>
                </p:oleObj>
              </mc:Choice>
              <mc:Fallback>
                <p:oleObj name="AxMath" r:id="rId5" imgW="4375800" imgH="770760" progId="Equation.AxMath">
                  <p:embed/>
                  <p:pic>
                    <p:nvPicPr>
                      <p:cNvPr id="26" name="对象 25"/>
                      <p:cNvPicPr/>
                      <p:nvPr/>
                    </p:nvPicPr>
                    <p:blipFill>
                      <a:blip r:embed="rId6"/>
                      <a:stretch>
                        <a:fillRect/>
                      </a:stretch>
                    </p:blipFill>
                    <p:spPr>
                      <a:xfrm>
                        <a:off x="2269228" y="3283109"/>
                        <a:ext cx="7653544" cy="1348422"/>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836"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837"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838"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a16="http://schemas.microsoft.com/office/drawing/2014/main"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5541448"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Partial summation</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5541448"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nvPr>
        </p:nvGraphicFramePr>
        <p:xfrm>
          <a:off x="920510" y="5196335"/>
          <a:ext cx="6064490" cy="1211982"/>
        </p:xfrm>
        <a:graphic>
          <a:graphicData uri="http://schemas.openxmlformats.org/presentationml/2006/ole">
            <mc:AlternateContent xmlns:mc="http://schemas.openxmlformats.org/markup-compatibility/2006">
              <mc:Choice xmlns:v="urn:schemas-microsoft-com:vml" Requires="v">
                <p:oleObj spid="_x0000_s16394"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920510" y="5196335"/>
                        <a:ext cx="6064490" cy="1211982"/>
                      </a:xfrm>
                      <a:prstGeom prst="rect">
                        <a:avLst/>
                      </a:prstGeom>
                    </p:spPr>
                  </p:pic>
                </p:oleObj>
              </mc:Fallback>
            </mc:AlternateContent>
          </a:graphicData>
        </a:graphic>
      </p:graphicFrame>
      <p:sp>
        <p:nvSpPr>
          <p:cNvPr id="10" name="任意多边形 19">
            <a:hlinkClick r:id="" action="ppaction://noaction"/>
            <a:extLst>
              <a:ext uri="{FF2B5EF4-FFF2-40B4-BE49-F238E27FC236}">
                <a16:creationId xmlns:a16="http://schemas.microsoft.com/office/drawing/2014/main"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
        <p:nvSpPr>
          <p:cNvPr id="2" name="矩形 1"/>
          <p:cNvSpPr/>
          <p:nvPr/>
        </p:nvSpPr>
        <p:spPr>
          <a:xfrm>
            <a:off x="690678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8" name="矩形 7"/>
          <p:cNvSpPr/>
          <p:nvPr/>
        </p:nvSpPr>
        <p:spPr>
          <a:xfrm>
            <a:off x="745034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9" name="矩形 8"/>
          <p:cNvSpPr/>
          <p:nvPr/>
        </p:nvSpPr>
        <p:spPr>
          <a:xfrm>
            <a:off x="799390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 name="矩形 11"/>
          <p:cNvSpPr/>
          <p:nvPr/>
        </p:nvSpPr>
        <p:spPr>
          <a:xfrm>
            <a:off x="853746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3" name="矩形 12"/>
          <p:cNvSpPr/>
          <p:nvPr/>
        </p:nvSpPr>
        <p:spPr>
          <a:xfrm>
            <a:off x="908102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5" name="矩形 14"/>
          <p:cNvSpPr/>
          <p:nvPr/>
        </p:nvSpPr>
        <p:spPr>
          <a:xfrm>
            <a:off x="962458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16" name="矩形 15"/>
          <p:cNvSpPr/>
          <p:nvPr/>
        </p:nvSpPr>
        <p:spPr>
          <a:xfrm>
            <a:off x="1016814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endParaRPr lang="zh-CN" altLang="en-US" dirty="0"/>
          </a:p>
        </p:txBody>
      </p:sp>
      <p:sp>
        <p:nvSpPr>
          <p:cNvPr id="17" name="矩形 16"/>
          <p:cNvSpPr/>
          <p:nvPr/>
        </p:nvSpPr>
        <p:spPr>
          <a:xfrm>
            <a:off x="1071170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8</a:t>
            </a:r>
            <a:endParaRPr lang="zh-CN" altLang="en-US" dirty="0"/>
          </a:p>
        </p:txBody>
      </p:sp>
      <p:cxnSp>
        <p:nvCxnSpPr>
          <p:cNvPr id="7" name="直接连接符 6"/>
          <p:cNvCxnSpPr/>
          <p:nvPr/>
        </p:nvCxnSpPr>
        <p:spPr>
          <a:xfrm rot="5400000">
            <a:off x="7447301" y="2938988"/>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7447301" y="6079444"/>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450349" y="3061416"/>
            <a:ext cx="0" cy="31490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16200000">
            <a:off x="7477440" y="6052040"/>
            <a:ext cx="210312" cy="304466"/>
          </a:xfrm>
          <a:prstGeom prst="triangl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453223" y="3972829"/>
            <a:ext cx="256206" cy="523240"/>
          </a:xfrm>
          <a:prstGeom prst="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228099" y="4169679"/>
            <a:ext cx="1277620" cy="0"/>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8487940" y="3972829"/>
                <a:ext cx="1993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B050"/>
                          </a:solidFill>
                          <a:latin typeface="Cambria Math" panose="02040503050406030204" pitchFamily="18" charset="0"/>
                        </a:rPr>
                        <m:t>𝑡</m:t>
                      </m:r>
                    </m:oMath>
                  </m:oMathPara>
                </a14:m>
                <a:endParaRPr lang="zh-CN" altLang="en-US" dirty="0">
                  <a:solidFill>
                    <a:srgbClr val="00B050"/>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87940" y="3972829"/>
                <a:ext cx="199390" cy="369332"/>
              </a:xfrm>
              <a:prstGeom prst="rect">
                <a:avLst/>
              </a:prstGeom>
              <a:blipFill>
                <a:blip r:embed="rId7"/>
                <a:stretch>
                  <a:fillRect r="-30303"/>
                </a:stretch>
              </a:blipFill>
            </p:spPr>
            <p:txBody>
              <a:bodyPr/>
              <a:lstStyle/>
              <a:p>
                <a:r>
                  <a:rPr lang="zh-CN" altLang="en-US">
                    <a:noFill/>
                  </a:rPr>
                  <a:t> </a:t>
                </a:r>
              </a:p>
            </p:txBody>
          </p:sp>
        </mc:Fallback>
      </mc:AlternateContent>
      <p:sp>
        <p:nvSpPr>
          <p:cNvPr id="24" name="文本框 23"/>
          <p:cNvSpPr txBox="1"/>
          <p:nvPr/>
        </p:nvSpPr>
        <p:spPr>
          <a:xfrm>
            <a:off x="6188975" y="2885386"/>
            <a:ext cx="1976120" cy="369332"/>
          </a:xfrm>
          <a:prstGeom prst="rect">
            <a:avLst/>
          </a:prstGeom>
          <a:noFill/>
        </p:spPr>
        <p:txBody>
          <a:bodyPr wrap="square" rtlCol="0">
            <a:spAutoFit/>
          </a:bodyPr>
          <a:lstStyle/>
          <a:p>
            <a:r>
              <a:rPr lang="en-US" altLang="zh-CN" dirty="0" smtClean="0">
                <a:solidFill>
                  <a:srgbClr val="12008A"/>
                </a:solidFill>
              </a:rPr>
              <a:t>Total time</a:t>
            </a:r>
            <a:endParaRPr lang="zh-CN" altLang="en-US" dirty="0">
              <a:solidFill>
                <a:srgbClr val="12008A"/>
              </a:solidFill>
            </a:endParaRPr>
          </a:p>
        </p:txBody>
      </p:sp>
      <p:sp>
        <p:nvSpPr>
          <p:cNvPr id="25" name="右大括号 24"/>
          <p:cNvSpPr/>
          <p:nvPr/>
        </p:nvSpPr>
        <p:spPr>
          <a:xfrm rot="5400000">
            <a:off x="9806199" y="2627709"/>
            <a:ext cx="180340" cy="52933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6" name="文本框 25"/>
              <p:cNvSpPr txBox="1"/>
              <p:nvPr/>
            </p:nvSpPr>
            <p:spPr>
              <a:xfrm>
                <a:off x="9268989" y="3070052"/>
                <a:ext cx="2341880" cy="646331"/>
              </a:xfrm>
              <a:prstGeom prst="rect">
                <a:avLst/>
              </a:prstGeom>
              <a:noFill/>
              <a:ln w="28575">
                <a:solidFill>
                  <a:srgbClr val="12008A"/>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oMath>
                </a14:m>
                <a:r>
                  <a:rPr lang="zh-CN" altLang="en-US" dirty="0" smtClean="0"/>
                  <a:t> </a:t>
                </a:r>
                <a:r>
                  <a:rPr lang="en-US" altLang="zh-CN" dirty="0" smtClean="0"/>
                  <a:t>occurs in cell </a:t>
                </a:r>
                <a14:m>
                  <m:oMath xmlns:m="http://schemas.openxmlformats.org/officeDocument/2006/math">
                    <m:r>
                      <a:rPr lang="en-US" altLang="zh-CN" b="0" i="1" smtClean="0">
                        <a:latin typeface="Cambria Math" panose="02040503050406030204" pitchFamily="18" charset="0"/>
                      </a:rPr>
                      <m:t>6</m:t>
                    </m:r>
                  </m:oMath>
                </a14:m>
                <a:r>
                  <a:rPr lang="en-US" altLang="zh-CN" dirty="0" smtClean="0"/>
                  <a:t>, then we take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=6</m:t>
                    </m:r>
                  </m:oMath>
                </a14:m>
                <a:r>
                  <a:rPr lang="en-US" altLang="zh-CN" dirty="0" smtClean="0"/>
                  <a:t>.</a:t>
                </a:r>
                <a:endParaRPr lang="zh-CN" altLang="en-US" dirty="0"/>
              </a:p>
            </p:txBody>
          </p:sp>
        </mc:Choice>
        <mc:Fallback>
          <p:sp>
            <p:nvSpPr>
              <p:cNvPr id="26" name="文本框 25"/>
              <p:cNvSpPr txBox="1">
                <a:spLocks noRot="1" noChangeAspect="1" noMove="1" noResize="1" noEditPoints="1" noAdjustHandles="1" noChangeArrowheads="1" noChangeShapeType="1" noTextEdit="1"/>
              </p:cNvSpPr>
              <p:nvPr/>
            </p:nvSpPr>
            <p:spPr>
              <a:xfrm>
                <a:off x="9268989" y="3070052"/>
                <a:ext cx="2341880" cy="646331"/>
              </a:xfrm>
              <a:prstGeom prst="rect">
                <a:avLst/>
              </a:prstGeom>
              <a:blipFill>
                <a:blip r:embed="rId8"/>
                <a:stretch>
                  <a:fillRect l="-1799" t="-3604" b="-10811"/>
                </a:stretch>
              </a:blipFill>
              <a:ln w="28575">
                <a:solidFill>
                  <a:srgbClr val="12008A"/>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198355" y="6041263"/>
                <a:ext cx="197612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12008A"/>
                          </a:solidFill>
                          <a:latin typeface="Cambria Math" panose="02040503050406030204" pitchFamily="18" charset="0"/>
                        </a:rPr>
                        <m:t>0</m:t>
                      </m:r>
                    </m:oMath>
                  </m:oMathPara>
                </a14:m>
                <a:endParaRPr lang="zh-CN" altLang="en-US" dirty="0">
                  <a:solidFill>
                    <a:srgbClr val="12008A"/>
                  </a:solidFill>
                </a:endParaRPr>
              </a:p>
            </p:txBody>
          </p:sp>
        </mc:Choice>
        <mc:Fallback>
          <p:sp>
            <p:nvSpPr>
              <p:cNvPr id="27" name="文本框 26"/>
              <p:cNvSpPr txBox="1">
                <a:spLocks noRot="1" noChangeAspect="1" noMove="1" noResize="1" noEditPoints="1" noAdjustHandles="1" noChangeArrowheads="1" noChangeShapeType="1" noTextEdit="1"/>
              </p:cNvSpPr>
              <p:nvPr/>
            </p:nvSpPr>
            <p:spPr>
              <a:xfrm>
                <a:off x="6198355" y="6041263"/>
                <a:ext cx="1976120"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584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3.95833E-6 2.22222E-6 L -0.00039 -0.04838 " pathEditMode="relative" rAng="0" ptsTypes="AA">
                                      <p:cBhvr>
                                        <p:cTn id="11" dur="500" fill="hold"/>
                                        <p:tgtEl>
                                          <p:spTgt spid="23"/>
                                        </p:tgtEl>
                                        <p:attrNameLst>
                                          <p:attrName>ppt_x</p:attrName>
                                          <p:attrName>ppt_y</p:attrName>
                                        </p:attrNameLst>
                                      </p:cBhvr>
                                      <p:rCtr x="-26" y="-2431"/>
                                    </p:animMotion>
                                  </p:childTnLst>
                                </p:cTn>
                              </p:par>
                            </p:childTnLst>
                          </p:cTn>
                        </p:par>
                        <p:par>
                          <p:cTn id="12" fill="hold">
                            <p:stCondLst>
                              <p:cond delay="500"/>
                            </p:stCondLst>
                            <p:childTnLst>
                              <p:par>
                                <p:cTn id="13" presetID="30" presetClass="emph" presetSubtype="0" fill="hold" grpId="1" nodeType="afterEffect">
                                  <p:stCondLst>
                                    <p:cond delay="0"/>
                                  </p:stCondLst>
                                  <p:childTnLst>
                                    <p:animClr clrSpc="hsl" dir="cw">
                                      <p:cBhvr override="childStyle">
                                        <p:cTn id="14" dur="500" fill="hold"/>
                                        <p:tgtEl>
                                          <p:spTgt spid="2"/>
                                        </p:tgtEl>
                                        <p:attrNameLst>
                                          <p:attrName>style.color</p:attrName>
                                        </p:attrNameLst>
                                      </p:cBhvr>
                                      <p:by>
                                        <p:hsl h="0" s="12549" l="25098"/>
                                      </p:by>
                                    </p:animClr>
                                    <p:animClr clrSpc="hsl" dir="cw">
                                      <p:cBhvr>
                                        <p:cTn id="15" dur="500" fill="hold"/>
                                        <p:tgtEl>
                                          <p:spTgt spid="2"/>
                                        </p:tgtEl>
                                        <p:attrNameLst>
                                          <p:attrName>fillcolor</p:attrName>
                                        </p:attrNameLst>
                                      </p:cBhvr>
                                      <p:by>
                                        <p:hsl h="0" s="12549" l="25098"/>
                                      </p:by>
                                    </p:animClr>
                                    <p:animClr clrSpc="hsl" dir="cw">
                                      <p:cBhvr>
                                        <p:cTn id="16" dur="500" fill="hold"/>
                                        <p:tgtEl>
                                          <p:spTgt spid="2"/>
                                        </p:tgtEl>
                                        <p:attrNameLst>
                                          <p:attrName>stroke.color</p:attrName>
                                        </p:attrNameLst>
                                      </p:cBhvr>
                                      <p:by>
                                        <p:hsl h="0" s="12549" l="25098"/>
                                      </p:by>
                                    </p:animClr>
                                    <p:set>
                                      <p:cBhvr>
                                        <p:cTn id="17" dur="500" fill="hold"/>
                                        <p:tgtEl>
                                          <p:spTgt spid="2"/>
                                        </p:tgtEl>
                                        <p:attrNameLst>
                                          <p:attrName>fill.type</p:attrName>
                                        </p:attrNameLst>
                                      </p:cBhvr>
                                      <p:to>
                                        <p:strVal val="solid"/>
                                      </p:to>
                                    </p:set>
                                  </p:childTnLst>
                                </p:cTn>
                              </p:par>
                              <p:par>
                                <p:cTn id="18" presetID="1" presetClass="entr" presetSubtype="0" fill="hold" grpId="0" nodeType="withEffect">
                                  <p:stCondLst>
                                    <p:cond delay="0"/>
                                  </p:stCondLst>
                                  <p:childTnLst>
                                    <p:set>
                                      <p:cBhvr>
                                        <p:cTn id="19" dur="1" fill="hold">
                                          <p:stCondLst>
                                            <p:cond delay="499"/>
                                          </p:stCondLst>
                                        </p:cTn>
                                        <p:tgtEl>
                                          <p:spTgt spid="9"/>
                                        </p:tgtEl>
                                        <p:attrNameLst>
                                          <p:attrName>style.visibility</p:attrName>
                                        </p:attrNameLst>
                                      </p:cBhvr>
                                      <p:to>
                                        <p:strVal val="visible"/>
                                      </p:to>
                                    </p:set>
                                  </p:childTnLst>
                                </p:cTn>
                              </p:par>
                              <p:par>
                                <p:cTn id="20" presetID="42" presetClass="path" presetSubtype="0" accel="50000" decel="50000" fill="hold" grpId="1" nodeType="withEffect">
                                  <p:stCondLst>
                                    <p:cond delay="0"/>
                                  </p:stCondLst>
                                  <p:childTnLst>
                                    <p:animMotion origin="layout" path="M -0.00039 -0.04838 L -0.00039 -0.10949 " pathEditMode="relative" rAng="0" ptsTypes="AA">
                                      <p:cBhvr>
                                        <p:cTn id="21" dur="500" fill="hold"/>
                                        <p:tgtEl>
                                          <p:spTgt spid="23"/>
                                        </p:tgtEl>
                                        <p:attrNameLst>
                                          <p:attrName>ppt_x</p:attrName>
                                          <p:attrName>ppt_y</p:attrName>
                                        </p:attrNameLst>
                                      </p:cBhvr>
                                      <p:rCtr x="0" y="-3056"/>
                                    </p:animMotion>
                                  </p:childTnLst>
                                </p:cTn>
                              </p:par>
                            </p:childTnLst>
                          </p:cTn>
                        </p:par>
                        <p:par>
                          <p:cTn id="22" fill="hold">
                            <p:stCondLst>
                              <p:cond delay="1000"/>
                            </p:stCondLst>
                            <p:childTnLst>
                              <p:par>
                                <p:cTn id="23" presetID="30" presetClass="emph" presetSubtype="0" fill="hold" grpId="1" nodeType="afterEffect">
                                  <p:stCondLst>
                                    <p:cond delay="0"/>
                                  </p:stCondLst>
                                  <p:childTnLst>
                                    <p:animClr clrSpc="hsl" dir="cw">
                                      <p:cBhvr override="childStyle">
                                        <p:cTn id="24" dur="500" fill="hold"/>
                                        <p:tgtEl>
                                          <p:spTgt spid="8"/>
                                        </p:tgtEl>
                                        <p:attrNameLst>
                                          <p:attrName>style.color</p:attrName>
                                        </p:attrNameLst>
                                      </p:cBhvr>
                                      <p:by>
                                        <p:hsl h="0" s="12549" l="25098"/>
                                      </p:by>
                                    </p:animClr>
                                    <p:animClr clrSpc="hsl" dir="cw">
                                      <p:cBhvr>
                                        <p:cTn id="25" dur="500" fill="hold"/>
                                        <p:tgtEl>
                                          <p:spTgt spid="8"/>
                                        </p:tgtEl>
                                        <p:attrNameLst>
                                          <p:attrName>fillcolor</p:attrName>
                                        </p:attrNameLst>
                                      </p:cBhvr>
                                      <p:by>
                                        <p:hsl h="0" s="12549" l="25098"/>
                                      </p:by>
                                    </p:animClr>
                                    <p:animClr clrSpc="hsl" dir="cw">
                                      <p:cBhvr>
                                        <p:cTn id="26" dur="500" fill="hold"/>
                                        <p:tgtEl>
                                          <p:spTgt spid="8"/>
                                        </p:tgtEl>
                                        <p:attrNameLst>
                                          <p:attrName>stroke.color</p:attrName>
                                        </p:attrNameLst>
                                      </p:cBhvr>
                                      <p:by>
                                        <p:hsl h="0" s="12549" l="25098"/>
                                      </p:by>
                                    </p:animClr>
                                    <p:set>
                                      <p:cBhvr>
                                        <p:cTn id="27" dur="500" fill="hold"/>
                                        <p:tgtEl>
                                          <p:spTgt spid="8"/>
                                        </p:tgtEl>
                                        <p:attrNameLst>
                                          <p:attrName>fill.type</p:attrName>
                                        </p:attrNameLst>
                                      </p:cBhvr>
                                      <p:to>
                                        <p:strVal val="solid"/>
                                      </p:to>
                                    </p:set>
                                  </p:childTnLst>
                                </p:cTn>
                              </p:par>
                              <p:par>
                                <p:cTn id="28" presetID="1" presetClass="entr" presetSubtype="0" fill="hold" grpId="0" nodeType="withEffect">
                                  <p:stCondLst>
                                    <p:cond delay="0"/>
                                  </p:stCondLst>
                                  <p:childTnLst>
                                    <p:set>
                                      <p:cBhvr>
                                        <p:cTn id="29" dur="1" fill="hold">
                                          <p:stCondLst>
                                            <p:cond delay="499"/>
                                          </p:stCondLst>
                                        </p:cTn>
                                        <p:tgtEl>
                                          <p:spTgt spid="12"/>
                                        </p:tgtEl>
                                        <p:attrNameLst>
                                          <p:attrName>style.visibility</p:attrName>
                                        </p:attrNameLst>
                                      </p:cBhvr>
                                      <p:to>
                                        <p:strVal val="visible"/>
                                      </p:to>
                                    </p:set>
                                  </p:childTnLst>
                                </p:cTn>
                              </p:par>
                              <p:par>
                                <p:cTn id="30" presetID="42" presetClass="path" presetSubtype="0" accel="50000" decel="50000" fill="hold" grpId="2" nodeType="withEffect">
                                  <p:stCondLst>
                                    <p:cond delay="0"/>
                                  </p:stCondLst>
                                  <p:childTnLst>
                                    <p:animMotion origin="layout" path="M -0.00039 -0.10949 L 3.95833E-6 -0.15972 " pathEditMode="relative" rAng="0" ptsTypes="AA">
                                      <p:cBhvr>
                                        <p:cTn id="31" dur="500" fill="hold"/>
                                        <p:tgtEl>
                                          <p:spTgt spid="23"/>
                                        </p:tgtEl>
                                        <p:attrNameLst>
                                          <p:attrName>ppt_x</p:attrName>
                                          <p:attrName>ppt_y</p:attrName>
                                        </p:attrNameLst>
                                      </p:cBhvr>
                                      <p:rCtr x="13" y="-2523"/>
                                    </p:animMotion>
                                  </p:childTnLst>
                                </p:cTn>
                              </p:par>
                            </p:childTnLst>
                          </p:cTn>
                        </p:par>
                        <p:par>
                          <p:cTn id="32" fill="hold">
                            <p:stCondLst>
                              <p:cond delay="1500"/>
                            </p:stCondLst>
                            <p:childTnLst>
                              <p:par>
                                <p:cTn id="33" presetID="30" presetClass="emph" presetSubtype="0" fill="hold" grpId="1" nodeType="afterEffect">
                                  <p:stCondLst>
                                    <p:cond delay="0"/>
                                  </p:stCondLst>
                                  <p:childTnLst>
                                    <p:animClr clrSpc="hsl" dir="cw">
                                      <p:cBhvr override="childStyle">
                                        <p:cTn id="34" dur="500" fill="hold"/>
                                        <p:tgtEl>
                                          <p:spTgt spid="9"/>
                                        </p:tgtEl>
                                        <p:attrNameLst>
                                          <p:attrName>style.color</p:attrName>
                                        </p:attrNameLst>
                                      </p:cBhvr>
                                      <p:by>
                                        <p:hsl h="0" s="12549" l="25098"/>
                                      </p:by>
                                    </p:animClr>
                                    <p:animClr clrSpc="hsl" dir="cw">
                                      <p:cBhvr>
                                        <p:cTn id="35" dur="500" fill="hold"/>
                                        <p:tgtEl>
                                          <p:spTgt spid="9"/>
                                        </p:tgtEl>
                                        <p:attrNameLst>
                                          <p:attrName>fillcolor</p:attrName>
                                        </p:attrNameLst>
                                      </p:cBhvr>
                                      <p:by>
                                        <p:hsl h="0" s="12549" l="25098"/>
                                      </p:by>
                                    </p:animClr>
                                    <p:animClr clrSpc="hsl" dir="cw">
                                      <p:cBhvr>
                                        <p:cTn id="36" dur="500" fill="hold"/>
                                        <p:tgtEl>
                                          <p:spTgt spid="9"/>
                                        </p:tgtEl>
                                        <p:attrNameLst>
                                          <p:attrName>stroke.color</p:attrName>
                                        </p:attrNameLst>
                                      </p:cBhvr>
                                      <p:by>
                                        <p:hsl h="0" s="12549" l="25098"/>
                                      </p:by>
                                    </p:animClr>
                                    <p:set>
                                      <p:cBhvr>
                                        <p:cTn id="37" dur="500" fill="hold"/>
                                        <p:tgtEl>
                                          <p:spTgt spid="9"/>
                                        </p:tgtEl>
                                        <p:attrNameLst>
                                          <p:attrName>fill.type</p:attrName>
                                        </p:attrNameLst>
                                      </p:cBhvr>
                                      <p:to>
                                        <p:strVal val="solid"/>
                                      </p:to>
                                    </p:set>
                                  </p:childTnLst>
                                </p:cTn>
                              </p:par>
                              <p:par>
                                <p:cTn id="38" presetID="1" presetClass="entr" presetSubtype="0" fill="hold" grpId="0" nodeType="withEffect">
                                  <p:stCondLst>
                                    <p:cond delay="0"/>
                                  </p:stCondLst>
                                  <p:childTnLst>
                                    <p:set>
                                      <p:cBhvr>
                                        <p:cTn id="39" dur="1" fill="hold">
                                          <p:stCondLst>
                                            <p:cond delay="499"/>
                                          </p:stCondLst>
                                        </p:cTn>
                                        <p:tgtEl>
                                          <p:spTgt spid="13"/>
                                        </p:tgtEl>
                                        <p:attrNameLst>
                                          <p:attrName>style.visibility</p:attrName>
                                        </p:attrNameLst>
                                      </p:cBhvr>
                                      <p:to>
                                        <p:strVal val="visible"/>
                                      </p:to>
                                    </p:set>
                                  </p:childTnLst>
                                </p:cTn>
                              </p:par>
                              <p:par>
                                <p:cTn id="40" presetID="42" presetClass="path" presetSubtype="0" accel="50000" decel="50000" fill="hold" grpId="3" nodeType="withEffect">
                                  <p:stCondLst>
                                    <p:cond delay="0"/>
                                  </p:stCondLst>
                                  <p:childTnLst>
                                    <p:animMotion origin="layout" path="M 3.95833E-6 -0.15972 L 3.95833E-6 -0.21644 " pathEditMode="relative" rAng="0" ptsTypes="AA">
                                      <p:cBhvr>
                                        <p:cTn id="41" dur="500" fill="hold"/>
                                        <p:tgtEl>
                                          <p:spTgt spid="23"/>
                                        </p:tgtEl>
                                        <p:attrNameLst>
                                          <p:attrName>ppt_x</p:attrName>
                                          <p:attrName>ppt_y</p:attrName>
                                        </p:attrNameLst>
                                      </p:cBhvr>
                                      <p:rCtr x="0" y="-2847"/>
                                    </p:animMotion>
                                  </p:childTnLst>
                                </p:cTn>
                              </p:par>
                            </p:childTnLst>
                          </p:cTn>
                        </p:par>
                        <p:par>
                          <p:cTn id="42" fill="hold">
                            <p:stCondLst>
                              <p:cond delay="2000"/>
                            </p:stCondLst>
                            <p:childTnLst>
                              <p:par>
                                <p:cTn id="43" presetID="30" presetClass="emph" presetSubtype="0" fill="hold" grpId="1" nodeType="afterEffect">
                                  <p:stCondLst>
                                    <p:cond delay="0"/>
                                  </p:stCondLst>
                                  <p:childTnLst>
                                    <p:animClr clrSpc="hsl" dir="cw">
                                      <p:cBhvr override="childStyle">
                                        <p:cTn id="44" dur="500" fill="hold"/>
                                        <p:tgtEl>
                                          <p:spTgt spid="12"/>
                                        </p:tgtEl>
                                        <p:attrNameLst>
                                          <p:attrName>style.color</p:attrName>
                                        </p:attrNameLst>
                                      </p:cBhvr>
                                      <p:by>
                                        <p:hsl h="0" s="12549" l="25098"/>
                                      </p:by>
                                    </p:animClr>
                                    <p:animClr clrSpc="hsl" dir="cw">
                                      <p:cBhvr>
                                        <p:cTn id="45" dur="500" fill="hold"/>
                                        <p:tgtEl>
                                          <p:spTgt spid="12"/>
                                        </p:tgtEl>
                                        <p:attrNameLst>
                                          <p:attrName>fillcolor</p:attrName>
                                        </p:attrNameLst>
                                      </p:cBhvr>
                                      <p:by>
                                        <p:hsl h="0" s="12549" l="25098"/>
                                      </p:by>
                                    </p:animClr>
                                    <p:animClr clrSpc="hsl" dir="cw">
                                      <p:cBhvr>
                                        <p:cTn id="46" dur="500" fill="hold"/>
                                        <p:tgtEl>
                                          <p:spTgt spid="12"/>
                                        </p:tgtEl>
                                        <p:attrNameLst>
                                          <p:attrName>stroke.color</p:attrName>
                                        </p:attrNameLst>
                                      </p:cBhvr>
                                      <p:by>
                                        <p:hsl h="0" s="12549" l="25098"/>
                                      </p:by>
                                    </p:animClr>
                                    <p:set>
                                      <p:cBhvr>
                                        <p:cTn id="47" dur="500" fill="hold"/>
                                        <p:tgtEl>
                                          <p:spTgt spid="12"/>
                                        </p:tgtEl>
                                        <p:attrNameLst>
                                          <p:attrName>fill.type</p:attrName>
                                        </p:attrNameLst>
                                      </p:cBhvr>
                                      <p:to>
                                        <p:strVal val="solid"/>
                                      </p:to>
                                    </p:set>
                                  </p:childTnLst>
                                </p:cTn>
                              </p:par>
                              <p:par>
                                <p:cTn id="48" presetID="1" presetClass="entr" presetSubtype="0" fill="hold" grpId="0" nodeType="with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par>
                                <p:cTn id="50" presetID="42" presetClass="path" presetSubtype="0" accel="50000" decel="50000" fill="hold" grpId="4" nodeType="withEffect">
                                  <p:stCondLst>
                                    <p:cond delay="0"/>
                                  </p:stCondLst>
                                  <p:childTnLst>
                                    <p:animMotion origin="layout" path="M 3.95833E-6 -0.21644 L 3.95833E-6 -0.25093 " pathEditMode="relative" rAng="0" ptsTypes="AA">
                                      <p:cBhvr>
                                        <p:cTn id="51" dur="500" fill="hold"/>
                                        <p:tgtEl>
                                          <p:spTgt spid="23"/>
                                        </p:tgtEl>
                                        <p:attrNameLst>
                                          <p:attrName>ppt_x</p:attrName>
                                          <p:attrName>ppt_y</p:attrName>
                                        </p:attrNameLst>
                                      </p:cBhvr>
                                      <p:rCtr x="0" y="-1736"/>
                                    </p:animMotion>
                                  </p:childTnLst>
                                </p:cTn>
                              </p:par>
                            </p:childTnLst>
                          </p:cTn>
                        </p:par>
                        <p:par>
                          <p:cTn id="52" fill="hold">
                            <p:stCondLst>
                              <p:cond delay="2500"/>
                            </p:stCondLst>
                            <p:childTnLst>
                              <p:par>
                                <p:cTn id="53" presetID="30" presetClass="emph" presetSubtype="0" fill="hold" grpId="1" nodeType="afterEffect">
                                  <p:stCondLst>
                                    <p:cond delay="0"/>
                                  </p:stCondLst>
                                  <p:childTnLst>
                                    <p:animClr clrSpc="hsl" dir="cw">
                                      <p:cBhvr override="childStyle">
                                        <p:cTn id="54" dur="500" fill="hold"/>
                                        <p:tgtEl>
                                          <p:spTgt spid="13"/>
                                        </p:tgtEl>
                                        <p:attrNameLst>
                                          <p:attrName>style.color</p:attrName>
                                        </p:attrNameLst>
                                      </p:cBhvr>
                                      <p:by>
                                        <p:hsl h="0" s="12549" l="25098"/>
                                      </p:by>
                                    </p:animClr>
                                    <p:animClr clrSpc="hsl" dir="cw">
                                      <p:cBhvr>
                                        <p:cTn id="55" dur="500" fill="hold"/>
                                        <p:tgtEl>
                                          <p:spTgt spid="13"/>
                                        </p:tgtEl>
                                        <p:attrNameLst>
                                          <p:attrName>fillcolor</p:attrName>
                                        </p:attrNameLst>
                                      </p:cBhvr>
                                      <p:by>
                                        <p:hsl h="0" s="12549" l="25098"/>
                                      </p:by>
                                    </p:animClr>
                                    <p:animClr clrSpc="hsl" dir="cw">
                                      <p:cBhvr>
                                        <p:cTn id="56" dur="500" fill="hold"/>
                                        <p:tgtEl>
                                          <p:spTgt spid="13"/>
                                        </p:tgtEl>
                                        <p:attrNameLst>
                                          <p:attrName>stroke.color</p:attrName>
                                        </p:attrNameLst>
                                      </p:cBhvr>
                                      <p:by>
                                        <p:hsl h="0" s="12549" l="25098"/>
                                      </p:by>
                                    </p:animClr>
                                    <p:set>
                                      <p:cBhvr>
                                        <p:cTn id="57" dur="500" fill="hold"/>
                                        <p:tgtEl>
                                          <p:spTgt spid="13"/>
                                        </p:tgtEl>
                                        <p:attrNameLst>
                                          <p:attrName>fill.type</p:attrName>
                                        </p:attrNameLst>
                                      </p:cBhvr>
                                      <p:to>
                                        <p:strVal val="solid"/>
                                      </p:to>
                                    </p:set>
                                  </p:childTnLst>
                                </p:cTn>
                              </p:par>
                              <p:par>
                                <p:cTn id="58" presetID="1" presetClass="entr" presetSubtype="0" fill="hold" grpId="0" nodeType="withEffect">
                                  <p:stCondLst>
                                    <p:cond delay="0"/>
                                  </p:stCondLst>
                                  <p:childTnLst>
                                    <p:set>
                                      <p:cBhvr>
                                        <p:cTn id="59" dur="1" fill="hold">
                                          <p:stCondLst>
                                            <p:cond delay="499"/>
                                          </p:stCondLst>
                                        </p:cTn>
                                        <p:tgtEl>
                                          <p:spTgt spid="16"/>
                                        </p:tgtEl>
                                        <p:attrNameLst>
                                          <p:attrName>style.visibility</p:attrName>
                                        </p:attrNameLst>
                                      </p:cBhvr>
                                      <p:to>
                                        <p:strVal val="visible"/>
                                      </p:to>
                                    </p:set>
                                  </p:childTnLst>
                                </p:cTn>
                              </p:par>
                              <p:par>
                                <p:cTn id="60" presetID="42" presetClass="path" presetSubtype="0" accel="50000" decel="50000" fill="hold" grpId="5" nodeType="withEffect">
                                  <p:stCondLst>
                                    <p:cond delay="0"/>
                                  </p:stCondLst>
                                  <p:childTnLst>
                                    <p:animMotion origin="layout" path="M 3.95833E-6 -0.25093 L 3.95833E-6 -0.325 " pathEditMode="relative" rAng="0" ptsTypes="AA">
                                      <p:cBhvr>
                                        <p:cTn id="61" dur="500" fill="hold"/>
                                        <p:tgtEl>
                                          <p:spTgt spid="23"/>
                                        </p:tgtEl>
                                        <p:attrNameLst>
                                          <p:attrName>ppt_x</p:attrName>
                                          <p:attrName>ppt_y</p:attrName>
                                        </p:attrNameLst>
                                      </p:cBhvr>
                                      <p:rCtr x="0" y="-3704"/>
                                    </p:animMotion>
                                  </p:childTnLst>
                                </p:cTn>
                              </p:par>
                              <p:par>
                                <p:cTn id="62" presetID="22" presetClass="entr" presetSubtype="4"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down)">
                                      <p:cBhvr>
                                        <p:cTn id="64" dur="500"/>
                                        <p:tgtEl>
                                          <p:spTgt spid="4"/>
                                        </p:tgtEl>
                                      </p:cBhvr>
                                    </p:animEffect>
                                  </p:childTnLst>
                                </p:cTn>
                              </p:par>
                              <p:par>
                                <p:cTn id="65" presetID="22" presetClass="entr" presetSubtype="8"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4" presetClass="emph" presetSubtype="0" fill="hold" grpId="2" nodeType="withEffect">
                                  <p:stCondLst>
                                    <p:cond delay="0"/>
                                  </p:stCondLst>
                                  <p:childTnLst>
                                    <p:animClr clrSpc="hsl" dir="cw">
                                      <p:cBhvr override="childStyle">
                                        <p:cTn id="72" dur="500" fill="hold"/>
                                        <p:tgtEl>
                                          <p:spTgt spid="15"/>
                                        </p:tgtEl>
                                        <p:attrNameLst>
                                          <p:attrName>style.color</p:attrName>
                                        </p:attrNameLst>
                                      </p:cBhvr>
                                      <p:by>
                                        <p:hsl h="0" s="-12549" l="-25098"/>
                                      </p:by>
                                    </p:animClr>
                                    <p:animClr clrSpc="hsl" dir="cw">
                                      <p:cBhvr>
                                        <p:cTn id="73" dur="500" fill="hold"/>
                                        <p:tgtEl>
                                          <p:spTgt spid="15"/>
                                        </p:tgtEl>
                                        <p:attrNameLst>
                                          <p:attrName>fillcolor</p:attrName>
                                        </p:attrNameLst>
                                      </p:cBhvr>
                                      <p:by>
                                        <p:hsl h="0" s="-12549" l="-25098"/>
                                      </p:by>
                                    </p:animClr>
                                    <p:animClr clrSpc="hsl" dir="cw">
                                      <p:cBhvr>
                                        <p:cTn id="74" dur="500" fill="hold"/>
                                        <p:tgtEl>
                                          <p:spTgt spid="15"/>
                                        </p:tgtEl>
                                        <p:attrNameLst>
                                          <p:attrName>stroke.color</p:attrName>
                                        </p:attrNameLst>
                                      </p:cBhvr>
                                      <p:by>
                                        <p:hsl h="0" s="-12549" l="-25098"/>
                                      </p:by>
                                    </p:animClr>
                                    <p:set>
                                      <p:cBhvr>
                                        <p:cTn id="75" dur="500" fill="hold"/>
                                        <p:tgtEl>
                                          <p:spTgt spid="15"/>
                                        </p:tgtEl>
                                        <p:attrNameLst>
                                          <p:attrName>fill.type</p:attrName>
                                        </p:attrNameLst>
                                      </p:cBhvr>
                                      <p:to>
                                        <p:strVal val="solid"/>
                                      </p:to>
                                    </p:set>
                                  </p:childTnLst>
                                </p:cTn>
                              </p:par>
                            </p:childTnLst>
                          </p:cTn>
                        </p:par>
                        <p:par>
                          <p:cTn id="76" fill="hold">
                            <p:stCondLst>
                              <p:cond delay="3000"/>
                            </p:stCondLst>
                            <p:childTnLst>
                              <p:par>
                                <p:cTn id="77" presetID="30" presetClass="emph" presetSubtype="0" fill="hold" grpId="1" nodeType="afterEffect">
                                  <p:stCondLst>
                                    <p:cond delay="0"/>
                                  </p:stCondLst>
                                  <p:childTnLst>
                                    <p:animClr clrSpc="hsl" dir="cw">
                                      <p:cBhvr override="childStyle">
                                        <p:cTn id="78" dur="500" fill="hold"/>
                                        <p:tgtEl>
                                          <p:spTgt spid="15"/>
                                        </p:tgtEl>
                                        <p:attrNameLst>
                                          <p:attrName>style.color</p:attrName>
                                        </p:attrNameLst>
                                      </p:cBhvr>
                                      <p:by>
                                        <p:hsl h="0" s="12549" l="25098"/>
                                      </p:by>
                                    </p:animClr>
                                    <p:animClr clrSpc="hsl" dir="cw">
                                      <p:cBhvr>
                                        <p:cTn id="79" dur="500" fill="hold"/>
                                        <p:tgtEl>
                                          <p:spTgt spid="15"/>
                                        </p:tgtEl>
                                        <p:attrNameLst>
                                          <p:attrName>fillcolor</p:attrName>
                                        </p:attrNameLst>
                                      </p:cBhvr>
                                      <p:by>
                                        <p:hsl h="0" s="12549" l="25098"/>
                                      </p:by>
                                    </p:animClr>
                                    <p:animClr clrSpc="hsl" dir="cw">
                                      <p:cBhvr>
                                        <p:cTn id="80" dur="500" fill="hold"/>
                                        <p:tgtEl>
                                          <p:spTgt spid="15"/>
                                        </p:tgtEl>
                                        <p:attrNameLst>
                                          <p:attrName>stroke.color</p:attrName>
                                        </p:attrNameLst>
                                      </p:cBhvr>
                                      <p:by>
                                        <p:hsl h="0" s="12549" l="25098"/>
                                      </p:by>
                                    </p:animClr>
                                    <p:set>
                                      <p:cBhvr>
                                        <p:cTn id="81" dur="500" fill="hold"/>
                                        <p:tgtEl>
                                          <p:spTgt spid="15"/>
                                        </p:tgtEl>
                                        <p:attrNameLst>
                                          <p:attrName>fill.type</p:attrName>
                                        </p:attrNameLst>
                                      </p:cBhvr>
                                      <p:to>
                                        <p:strVal val="solid"/>
                                      </p:to>
                                    </p:set>
                                  </p:childTnLst>
                                </p:cTn>
                              </p:par>
                              <p:par>
                                <p:cTn id="82" presetID="1" presetClass="entr" presetSubtype="0" fill="hold" grpId="0" nodeType="withEffect">
                                  <p:stCondLst>
                                    <p:cond delay="0"/>
                                  </p:stCondLst>
                                  <p:childTnLst>
                                    <p:set>
                                      <p:cBhvr>
                                        <p:cTn id="83" dur="1" fill="hold">
                                          <p:stCondLst>
                                            <p:cond delay="499"/>
                                          </p:stCondLst>
                                        </p:cTn>
                                        <p:tgtEl>
                                          <p:spTgt spid="17"/>
                                        </p:tgtEl>
                                        <p:attrNameLst>
                                          <p:attrName>style.visibility</p:attrName>
                                        </p:attrNameLst>
                                      </p:cBhvr>
                                      <p:to>
                                        <p:strVal val="visible"/>
                                      </p:to>
                                    </p:set>
                                  </p:childTnLst>
                                </p:cTn>
                              </p:par>
                              <p:par>
                                <p:cTn id="84" presetID="42" presetClass="path" presetSubtype="0" accel="50000" decel="50000" fill="hold" grpId="6" nodeType="withEffect">
                                  <p:stCondLst>
                                    <p:cond delay="0"/>
                                  </p:stCondLst>
                                  <p:childTnLst>
                                    <p:animMotion origin="layout" path="M 3.95833E-6 -0.325 L 3.95833E-6 -0.41389 " pathEditMode="relative" rAng="0" ptsTypes="AA">
                                      <p:cBhvr>
                                        <p:cTn id="85" dur="500" fill="hold"/>
                                        <p:tgtEl>
                                          <p:spTgt spid="23"/>
                                        </p:tgtEl>
                                        <p:attrNameLst>
                                          <p:attrName>ppt_x</p:attrName>
                                          <p:attrName>ppt_y</p:attrName>
                                        </p:attrNameLst>
                                      </p:cBhvr>
                                      <p:rCtr x="0" y="-4444"/>
                                    </p:animMotion>
                                  </p:childTnLst>
                                </p:cTn>
                              </p:par>
                            </p:childTnLst>
                          </p:cTn>
                        </p:par>
                        <p:par>
                          <p:cTn id="86" fill="hold">
                            <p:stCondLst>
                              <p:cond delay="3500"/>
                            </p:stCondLst>
                            <p:childTnLst>
                              <p:par>
                                <p:cTn id="87" presetID="30" presetClass="emph" presetSubtype="0" fill="hold" grpId="1" nodeType="afterEffect">
                                  <p:stCondLst>
                                    <p:cond delay="0"/>
                                  </p:stCondLst>
                                  <p:childTnLst>
                                    <p:animClr clrSpc="hsl" dir="cw">
                                      <p:cBhvr override="childStyle">
                                        <p:cTn id="88" dur="500" fill="hold"/>
                                        <p:tgtEl>
                                          <p:spTgt spid="16"/>
                                        </p:tgtEl>
                                        <p:attrNameLst>
                                          <p:attrName>style.color</p:attrName>
                                        </p:attrNameLst>
                                      </p:cBhvr>
                                      <p:by>
                                        <p:hsl h="0" s="12549" l="25098"/>
                                      </p:by>
                                    </p:animClr>
                                    <p:animClr clrSpc="hsl" dir="cw">
                                      <p:cBhvr>
                                        <p:cTn id="89" dur="500" fill="hold"/>
                                        <p:tgtEl>
                                          <p:spTgt spid="16"/>
                                        </p:tgtEl>
                                        <p:attrNameLst>
                                          <p:attrName>fillcolor</p:attrName>
                                        </p:attrNameLst>
                                      </p:cBhvr>
                                      <p:by>
                                        <p:hsl h="0" s="12549" l="25098"/>
                                      </p:by>
                                    </p:animClr>
                                    <p:animClr clrSpc="hsl" dir="cw">
                                      <p:cBhvr>
                                        <p:cTn id="90" dur="500" fill="hold"/>
                                        <p:tgtEl>
                                          <p:spTgt spid="16"/>
                                        </p:tgtEl>
                                        <p:attrNameLst>
                                          <p:attrName>stroke.color</p:attrName>
                                        </p:attrNameLst>
                                      </p:cBhvr>
                                      <p:by>
                                        <p:hsl h="0" s="12549" l="25098"/>
                                      </p:by>
                                    </p:animClr>
                                    <p:set>
                                      <p:cBhvr>
                                        <p:cTn id="91" dur="500" fill="hold"/>
                                        <p:tgtEl>
                                          <p:spTgt spid="16"/>
                                        </p:tgtEl>
                                        <p:attrNameLst>
                                          <p:attrName>fill.type</p:attrName>
                                        </p:attrNameLst>
                                      </p:cBhvr>
                                      <p:to>
                                        <p:strVal val="solid"/>
                                      </p:to>
                                    </p:set>
                                  </p:childTnLst>
                                </p:cTn>
                              </p:par>
                              <p:par>
                                <p:cTn id="92" presetID="42" presetClass="path" presetSubtype="0" accel="50000" decel="50000" fill="hold" grpId="7" nodeType="withEffect">
                                  <p:stCondLst>
                                    <p:cond delay="0"/>
                                  </p:stCondLst>
                                  <p:childTnLst>
                                    <p:animMotion origin="layout" path="M 3.95833E-6 -0.41389 L 3.95833E-6 -0.45834 " pathEditMode="relative" rAng="0" ptsTypes="AA">
                                      <p:cBhvr>
                                        <p:cTn id="93" dur="500" fill="hold"/>
                                        <p:tgtEl>
                                          <p:spTgt spid="23"/>
                                        </p:tgtEl>
                                        <p:attrNameLst>
                                          <p:attrName>ppt_x</p:attrName>
                                          <p:attrName>ppt_y</p:attrName>
                                        </p:attrNameLst>
                                      </p:cBhvr>
                                      <p:rCtr x="0" y="-2222"/>
                                    </p:animMotion>
                                  </p:childTnLst>
                                </p:cTn>
                              </p:par>
                              <p:par>
                                <p:cTn id="94" presetID="30" presetClass="emph" presetSubtype="0" fill="hold" grpId="1" nodeType="withEffect">
                                  <p:stCondLst>
                                    <p:cond delay="0"/>
                                  </p:stCondLst>
                                  <p:childTnLst>
                                    <p:animClr clrSpc="hsl" dir="cw">
                                      <p:cBhvr override="childStyle">
                                        <p:cTn id="95" dur="500" fill="hold"/>
                                        <p:tgtEl>
                                          <p:spTgt spid="17"/>
                                        </p:tgtEl>
                                        <p:attrNameLst>
                                          <p:attrName>style.color</p:attrName>
                                        </p:attrNameLst>
                                      </p:cBhvr>
                                      <p:by>
                                        <p:hsl h="0" s="12549" l="25098"/>
                                      </p:by>
                                    </p:animClr>
                                    <p:animClr clrSpc="hsl" dir="cw">
                                      <p:cBhvr>
                                        <p:cTn id="96" dur="500" fill="hold"/>
                                        <p:tgtEl>
                                          <p:spTgt spid="17"/>
                                        </p:tgtEl>
                                        <p:attrNameLst>
                                          <p:attrName>fillcolor</p:attrName>
                                        </p:attrNameLst>
                                      </p:cBhvr>
                                      <p:by>
                                        <p:hsl h="0" s="12549" l="25098"/>
                                      </p:by>
                                    </p:animClr>
                                    <p:animClr clrSpc="hsl" dir="cw">
                                      <p:cBhvr>
                                        <p:cTn id="97" dur="500" fill="hold"/>
                                        <p:tgtEl>
                                          <p:spTgt spid="17"/>
                                        </p:tgtEl>
                                        <p:attrNameLst>
                                          <p:attrName>stroke.color</p:attrName>
                                        </p:attrNameLst>
                                      </p:cBhvr>
                                      <p:by>
                                        <p:hsl h="0" s="12549" l="25098"/>
                                      </p:by>
                                    </p:animClr>
                                    <p:set>
                                      <p:cBhvr>
                                        <p:cTn id="98" dur="500" fill="hold"/>
                                        <p:tgtEl>
                                          <p:spTgt spid="17"/>
                                        </p:tgtEl>
                                        <p:attrNameLst>
                                          <p:attrName>fill.type</p:attrName>
                                        </p:attrNameLst>
                                      </p:cBhvr>
                                      <p:to>
                                        <p:strVal val="solid"/>
                                      </p:to>
                                    </p:set>
                                  </p:childTnLst>
                                </p:cTn>
                              </p:par>
                            </p:childTnLst>
                          </p:cTn>
                        </p:par>
                        <p:par>
                          <p:cTn id="99" fill="hold">
                            <p:stCondLst>
                              <p:cond delay="4000"/>
                            </p:stCondLst>
                            <p:childTnLst>
                              <p:par>
                                <p:cTn id="100" presetID="42" presetClass="entr" presetSubtype="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2" grpId="0" animBg="1"/>
      <p:bldP spid="12" grpId="1" animBg="1"/>
      <p:bldP spid="13" grpId="0" animBg="1"/>
      <p:bldP spid="13" grpId="1" animBg="1"/>
      <p:bldP spid="15" grpId="0" animBg="1"/>
      <p:bldP spid="15" grpId="1" animBg="1"/>
      <p:bldP spid="15" grpId="2" animBg="1"/>
      <p:bldP spid="16" grpId="0" animBg="1"/>
      <p:bldP spid="16" grpId="1" animBg="1"/>
      <p:bldP spid="17" grpId="0" animBg="1"/>
      <p:bldP spid="17" grpId="1" animBg="1"/>
      <p:bldP spid="23" grpId="0" animBg="1"/>
      <p:bldP spid="23" grpId="1" animBg="1"/>
      <p:bldP spid="23" grpId="2" animBg="1"/>
      <p:bldP spid="23" grpId="3" animBg="1"/>
      <p:bldP spid="23" grpId="4" animBg="1"/>
      <p:bldP spid="23" grpId="5" animBg="1"/>
      <p:bldP spid="23" grpId="6" animBg="1"/>
      <p:bldP spid="23" grpId="7" animBg="1"/>
      <p:bldP spid="4" grpId="0" animBg="1"/>
      <p:bldP spid="22"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algebraic simplifications 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67"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6" action="ppaction://hlinksldjump"/>
            <a:extLst>
              <a:ext uri="{FF2B5EF4-FFF2-40B4-BE49-F238E27FC236}">
                <a16:creationId xmlns:a16="http://schemas.microsoft.com/office/drawing/2014/main"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a16="http://schemas.microsoft.com/office/drawing/2014/main"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5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6" action="ppaction://hlinksldjump"/>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85" name="AxMath" r:id="rId7" imgW="5490360" imgH="390960" progId="Equation.AxMath">
                  <p:embed/>
                </p:oleObj>
              </mc:Choice>
              <mc:Fallback>
                <p:oleObj name="AxMath" r:id="rId7" imgW="5490360" imgH="390960" progId="Equation.AxMath">
                  <p:embed/>
                  <p:pic>
                    <p:nvPicPr>
                      <p:cNvPr id="0" name=""/>
                      <p:cNvPicPr/>
                      <p:nvPr/>
                    </p:nvPicPr>
                    <p:blipFill>
                      <a:blip r:embed="rId8"/>
                      <a:stretch>
                        <a:fillRect/>
                      </a:stretch>
                    </p:blipFill>
                    <p:spPr>
                      <a:xfrm>
                        <a:off x="1776993" y="3968130"/>
                        <a:ext cx="8638014" cy="614503"/>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(Matrix multiplications)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6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6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endParaRPr lang="en-US" altLang="zh-CN" dirty="0">
              <a:latin typeface="Times New Roman" panose="02020603050405020304" pitchFamily="18" charset="0"/>
              <a:cs typeface="Times New Roman" panose="02020603050405020304" pitchFamily="18" charset="0"/>
            </a:endParaRPr>
          </a:p>
        </p:txBody>
      </p:sp>
      <p:sp>
        <p:nvSpPr>
          <p:cNvPr id="9" name="任意多边形 19">
            <a:hlinkClick r:id="rId2" action="ppaction://hlinksldjump"/>
            <a:extLst>
              <a:ext uri="{FF2B5EF4-FFF2-40B4-BE49-F238E27FC236}">
                <a16:creationId xmlns:a16="http://schemas.microsoft.com/office/drawing/2014/main"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a16="http://schemas.microsoft.com/office/drawing/2014/main"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number of time steps </a:t>
                </a: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831" name="AxMath" r:id="rId5" imgW="4158000" imgH="342360" progId="Equation.AxMath">
                  <p:embed/>
                </p:oleObj>
              </mc:Choice>
              <mc:Fallback>
                <p:oleObj name="AxMath" r:id="rId5" imgW="4158000" imgH="342360" progId="Equation.AxMath">
                  <p:embed/>
                  <p:pic>
                    <p:nvPicPr>
                      <p:cNvPr id="4" name="对象 3"/>
                      <p:cNvPicPr/>
                      <p:nvPr/>
                    </p:nvPicPr>
                    <p:blipFill>
                      <a:blip r:embed="rId6"/>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832" name="AxMath" r:id="rId7" imgW="1718604" imgH="431727" progId="Equation.AxMath">
                  <p:embed/>
                </p:oleObj>
              </mc:Choice>
              <mc:Fallback>
                <p:oleObj name="AxMath" r:id="rId7" imgW="1718604" imgH="431727" progId="Equation.AxMath">
                  <p:embed/>
                  <p:pic>
                    <p:nvPicPr>
                      <p:cNvPr id="0" name="Object 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9" action="ppaction://hlinksldjump"/>
            <a:extLst>
              <a:ext uri="{FF2B5EF4-FFF2-40B4-BE49-F238E27FC236}">
                <a16:creationId xmlns:a16="http://schemas.microsoft.com/office/drawing/2014/main"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66"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6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a16="http://schemas.microsoft.com/office/drawing/2014/main"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55"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5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05536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a16="http://schemas.microsoft.com/office/drawing/2014/main"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3389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96657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a16="http://schemas.microsoft.com/office/drawing/2014/main"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1820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a16="http://schemas.microsoft.com/office/drawing/2014/main"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13027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a16="http://schemas.microsoft.com/office/drawing/2014/main"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a16="http://schemas.microsoft.com/office/drawing/2014/main"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6302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3" action="ppaction://hlinksldjump"/>
            <a:extLst>
              <a:ext uri="{FF2B5EF4-FFF2-40B4-BE49-F238E27FC236}">
                <a16:creationId xmlns:a16="http://schemas.microsoft.com/office/drawing/2014/main"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495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02965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a16="http://schemas.microsoft.com/office/drawing/2014/main"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98383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a16="http://schemas.microsoft.com/office/drawing/2014/main"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3854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a16="http://schemas.microsoft.com/office/drawing/2014/main"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3306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a16="http://schemas.microsoft.com/office/drawing/2014/main"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8060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a16="http://schemas.microsoft.com/office/drawing/2014/main"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9710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内容占位符 2">
            <a:extLst>
              <a:ext uri="{FF2B5EF4-FFF2-40B4-BE49-F238E27FC236}">
                <a16:creationId xmlns:a16="http://schemas.microsoft.com/office/drawing/2014/main"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smtClean="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smtClean="0">
                <a:latin typeface="Times New Roman" panose="02020603050405020304" pitchFamily="18" charset="0"/>
                <a:ea typeface="+mj-ea"/>
                <a:cs typeface="Times New Roman" panose="02020603050405020304" pitchFamily="18" charset="0"/>
              </a:rPr>
              <a:t>Unlike conventional math modelling, </a:t>
            </a:r>
            <a:r>
              <a:rPr lang="en-US" altLang="zh-CN" sz="1800" b="1" dirty="0" smtClean="0">
                <a:latin typeface="Times New Roman" panose="02020603050405020304" pitchFamily="18" charset="0"/>
                <a:ea typeface="+mj-ea"/>
                <a:cs typeface="Times New Roman" panose="02020603050405020304" pitchFamily="18" charset="0"/>
              </a:rPr>
              <a:t>mathematical analyses </a:t>
            </a:r>
            <a:r>
              <a:rPr lang="en-US" altLang="zh-CN" sz="1800" dirty="0" smtClean="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smtClean="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smtClean="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smtClean="0">
                <a:solidFill>
                  <a:srgbClr val="12008A"/>
                </a:solidFill>
                <a:latin typeface="Times New Roman" panose="02020603050405020304" pitchFamily="18" charset="0"/>
                <a:ea typeface="+mj-ea"/>
                <a:cs typeface="Times New Roman" panose="02020603050405020304" pitchFamily="18" charset="0"/>
              </a:rPr>
              <a:t>What</a:t>
            </a:r>
            <a:r>
              <a:rPr lang="en-US" altLang="zh-CN" b="1" dirty="0" smtClean="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smtClean="0">
                <a:latin typeface="Times New Roman" panose="02020603050405020304" pitchFamily="18" charset="0"/>
                <a:ea typeface="+mj-ea"/>
                <a:cs typeface="Times New Roman" panose="02020603050405020304" pitchFamily="18" charset="0"/>
              </a:rPr>
              <a:t>intuitive</a:t>
            </a:r>
            <a:r>
              <a:rPr lang="en-US" altLang="zh-CN" sz="1800" b="1" dirty="0" smtClean="0">
                <a:latin typeface="Times New Roman" panose="02020603050405020304" pitchFamily="18" charset="0"/>
                <a:ea typeface="+mj-ea"/>
                <a:cs typeface="Times New Roman" panose="02020603050405020304" pitchFamily="18" charset="0"/>
              </a:rPr>
              <a:t>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notio</a:t>
            </a:r>
            <a:r>
              <a:rPr lang="en-US" altLang="zh-CN" sz="1800" b="1" dirty="0">
                <a:solidFill>
                  <a:srgbClr val="12008A"/>
                </a:solidFill>
                <a:latin typeface="Times New Roman" panose="02020603050405020304" pitchFamily="18" charset="0"/>
                <a:ea typeface="+mj-ea"/>
                <a:cs typeface="Times New Roman" panose="02020603050405020304" pitchFamily="18" charset="0"/>
              </a:rPr>
              <a:t>ns</a:t>
            </a:r>
            <a:r>
              <a:rPr lang="en-US" altLang="zh-CN" sz="1800" b="1" dirty="0" smtClean="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smtClean="0">
                <a:latin typeface="Times New Roman" panose="02020603050405020304" pitchFamily="18" charset="0"/>
                <a:ea typeface="+mj-ea"/>
                <a:cs typeface="Times New Roman" panose="02020603050405020304" pitchFamily="18" charset="0"/>
              </a:rPr>
              <a:t> raised in our model, as well as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smtClean="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smtClean="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rPr>
                <a:t>Fig. The structure of our model</a:t>
              </a:r>
              <a:endParaRPr lang="zh-CN" altLang="en-US" sz="1400" b="1" dirty="0">
                <a:solidFill>
                  <a:srgbClr val="0F007B"/>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Tree>
    <p:extLst>
      <p:ext uri="{BB962C8B-B14F-4D97-AF65-F5344CB8AC3E}">
        <p14:creationId xmlns:p14="http://schemas.microsoft.com/office/powerpoint/2010/main" val="381763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a16="http://schemas.microsoft.com/office/drawing/2014/main"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547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a16="http://schemas.microsoft.com/office/drawing/2014/main"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6206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a16="http://schemas.microsoft.com/office/drawing/2014/main"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a16="http://schemas.microsoft.com/office/drawing/2014/main"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a16="http://schemas.microsoft.com/office/drawing/2014/main"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a16="http://schemas.microsoft.com/office/drawing/2014/main"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9963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a16="http://schemas.microsoft.com/office/drawing/2014/main"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1028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 xmlns:ahyp="http://schemas.microsoft.com/office/drawing/2018/hyperlinkcolor"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 xmlns:ahyp="http://schemas.microsoft.com/office/drawing/2018/hyperlinkcolor"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 xmlns:ahyp="http://schemas.microsoft.com/office/drawing/2018/hyperlinkcolor"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 xmlns:ahyp="http://schemas.microsoft.com/office/drawing/2018/hyperlinkcolor"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 xmlns:ahyp="http://schemas.microsoft.com/office/drawing/2018/hyperlinkcolor"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 xmlns:ahyp="http://schemas.microsoft.com/office/drawing/2018/hyperlinkcolor"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 xmlns:ahyp="http://schemas.microsoft.com/office/drawing/2018/hyperlinkcolor"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 xmlns:ahyp="http://schemas.microsoft.com/office/drawing/2018/hyperlinkcolor"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 xmlns:ahyp="http://schemas.microsoft.com/office/drawing/2018/hyperlinkcolor"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 xmlns:ahyp="http://schemas.microsoft.com/office/drawing/2018/hyperlinkcolor"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 xmlns:ahyp="http://schemas.microsoft.com/office/drawing/2018/hyperlinkcolor"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 xmlns:ahyp="http://schemas.microsoft.com/office/drawing/2018/hyperlinkcolor"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 xmlns:ahyp="http://schemas.microsoft.com/office/drawing/2018/hyperlinkcolor"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 xmlns:ahyp="http://schemas.microsoft.com/office/drawing/2018/hyperlinkcolor"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 xmlns:ahyp="http://schemas.microsoft.com/office/drawing/2018/hyperlinkcolor"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 xmlns:ahyp="http://schemas.microsoft.com/office/drawing/2018/hyperlinkcolor"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 xmlns:ahyp="http://schemas.microsoft.com/office/drawing/2018/hyperlinkcolor"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 xmlns:ahyp="http://schemas.microsoft.com/office/drawing/2018/hyperlinkcolor" val="tx"/>
                    </a:ext>
                  </a:extLst>
                </a:hlinkClick>
              </a:rPr>
              <a:t>Pg. 23 Vertical Optimization - </a:t>
            </a:r>
            <a:r>
              <a:rPr lang="en-US" altLang="zh-CN" sz="1200" b="1" dirty="0" err="1">
                <a:solidFill>
                  <a:schemeClr val="accent1"/>
                </a:solidFill>
                <a:latin typeface="+mj-lt"/>
                <a:hlinkClick r:id="rId18"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 xmlns:ahyp="http://schemas.microsoft.com/office/drawing/2018/hyperlinkcolor" val="tx"/>
                    </a:ext>
                  </a:extLst>
                </a:hlinkClick>
              </a:rPr>
              <a:t>Pg. 24 Vertical Optimization - </a:t>
            </a:r>
            <a:r>
              <a:rPr lang="en-US" altLang="zh-CN" sz="1200" b="1" dirty="0" err="1">
                <a:solidFill>
                  <a:schemeClr val="accent1"/>
                </a:solidFill>
                <a:latin typeface="+mj-lt"/>
                <a:hlinkClick r:id="rId19"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 xmlns:ahyp="http://schemas.microsoft.com/office/drawing/2018/hyperlinkcolor" val="tx"/>
                    </a:ext>
                  </a:extLst>
                </a:hlinkClick>
              </a:rPr>
              <a:t>Pg. 25 Vertical Optimization - </a:t>
            </a:r>
            <a:r>
              <a:rPr lang="en-US" altLang="zh-CN" sz="1200" b="1" dirty="0" err="1">
                <a:solidFill>
                  <a:schemeClr val="accent1"/>
                </a:solidFill>
                <a:latin typeface="+mj-lt"/>
                <a:hlinkClick r:id="rId20"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 xmlns:ahyp="http://schemas.microsoft.com/office/drawing/2018/hyperlinkcolor"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 xmlns:ahyp="http://schemas.microsoft.com/office/drawing/2018/hyperlinkcolor"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 xmlns:ahyp="http://schemas.microsoft.com/office/drawing/2018/hyperlinkcolor"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 xmlns:ahyp="http://schemas.microsoft.com/office/drawing/2018/hyperlinkcolor"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 xmlns:ahyp="http://schemas.microsoft.com/office/drawing/2018/hyperlinkcolor"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 xmlns:ahyp="http://schemas.microsoft.com/office/drawing/2018/hyperlinkcolor"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 xmlns:ahyp="http://schemas.microsoft.com/office/drawing/2018/hyperlinkcolor"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 xmlns:ahyp="http://schemas.microsoft.com/office/drawing/2018/hyperlinkcolor"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 xmlns:ahyp="http://schemas.microsoft.com/office/drawing/2018/hyperlinkcolor" val="tx"/>
                    </a:ext>
                  </a:extLst>
                </a:hlinkClick>
              </a:rPr>
              <a:t>Pg. 36 Different Aircrafts </a:t>
            </a:r>
            <a:r>
              <a:rPr lang="en-US" altLang="zh-CN" sz="1200" b="1" dirty="0">
                <a:solidFill>
                  <a:schemeClr val="accent1"/>
                </a:solidFill>
                <a:latin typeface="+mj-lt"/>
                <a:hlinkClick r:id="rId29" action="ppaction://hlinksldjump">
                  <a:extLst>
                    <a:ext uri="{A12FA001-AC4F-418D-AE19-62706E023703}">
                      <ahyp:hlinkClr xmlns="" xmlns:ahyp="http://schemas.microsoft.com/office/drawing/2018/hyperlinkcolor" val="tx"/>
                    </a:ext>
                  </a:extLst>
                </a:hlinkClick>
              </a:rPr>
              <a:t>-</a:t>
            </a:r>
            <a:r>
              <a:rPr lang="en-US" altLang="zh-CN" sz="1200" b="1" dirty="0">
                <a:solidFill>
                  <a:schemeClr val="accent1"/>
                </a:solidFill>
                <a:latin typeface="+mj-lt"/>
                <a:hlinkClick r:id="rId29" action="ppaction://hlinksldjump">
                  <a:extLst>
                    <a:ext uri="{A12FA001-AC4F-418D-AE19-62706E023703}">
                      <ahyp:hlinkClr xmlns="" xmlns:ahyp="http://schemas.microsoft.com/office/drawing/2018/hyperlinkcolor" val="tx"/>
                    </a:ext>
                  </a:extLst>
                </a:hlinkClick>
              </a:rPr>
              <a:t> </a:t>
            </a:r>
            <a:r>
              <a:rPr lang="en-US" altLang="zh-CN" sz="1200" b="1" dirty="0" err="1">
                <a:solidFill>
                  <a:schemeClr val="accent1"/>
                </a:solidFill>
                <a:latin typeface="+mj-lt"/>
                <a:hlinkClick r:id="rId29" action="ppaction://hlinksldjump">
                  <a:extLst>
                    <a:ext uri="{A12FA001-AC4F-418D-AE19-62706E023703}">
                      <ahyp:hlinkClr xmlns=""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Pg. 37 Different Aircrafts - </a:t>
            </a:r>
            <a:r>
              <a:rPr lang="en-US" altLang="zh-CN" sz="1200" b="1" dirty="0" err="1">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 xmlns:ahyp="http://schemas.microsoft.com/office/drawing/2018/hyperlinkcolor"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 xmlns:ahyp="http://schemas.microsoft.com/office/drawing/2018/hyperlinkcolor"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 xmlns:ahyp="http://schemas.microsoft.com/office/drawing/2018/hyperlinkcolor"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a16="http://schemas.microsoft.com/office/drawing/2014/main"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4" action="ppaction://hlinksldjump"/>
            <a:extLst>
              <a:ext uri="{FF2B5EF4-FFF2-40B4-BE49-F238E27FC236}">
                <a16:creationId xmlns:a16="http://schemas.microsoft.com/office/drawing/2014/main"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24442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244675" y="228752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a16="http://schemas.microsoft.com/office/drawing/2014/main"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ensure the linearity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任意多边形 19">
            <a:hlinkClick r:id="" action="ppaction://noaction"/>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47</a:t>
            </a:fld>
            <a:endParaRPr lang="zh-CN" altLang="en-US" sz="1200" b="1" dirty="0">
              <a:solidFill>
                <a:srgbClr val="21048A"/>
              </a:solidFill>
            </a:endParaRPr>
          </a:p>
        </p:txBody>
      </p:sp>
      <p:graphicFrame>
        <p:nvGraphicFramePr>
          <p:cNvPr id="13" name="对象 12"/>
          <p:cNvGraphicFramePr>
            <a:graphicFrameLocks noChangeAspect="1"/>
          </p:cNvGraphicFramePr>
          <p:nvPr>
            <p:extLst/>
          </p:nvPr>
        </p:nvGraphicFramePr>
        <p:xfrm>
          <a:off x="1335204" y="3629082"/>
          <a:ext cx="8638014" cy="614503"/>
        </p:xfrm>
        <a:graphic>
          <a:graphicData uri="http://schemas.openxmlformats.org/presentationml/2006/ole">
            <mc:AlternateContent xmlns:mc="http://schemas.openxmlformats.org/markup-compatibility/2006">
              <mc:Choice xmlns:v="urn:schemas-microsoft-com:vml" Requires="v">
                <p:oleObj spid="_x0000_s14407" name="AxMath" r:id="rId4" imgW="5490360" imgH="390960" progId="Equation.AxMath">
                  <p:embed/>
                </p:oleObj>
              </mc:Choice>
              <mc:Fallback>
                <p:oleObj name="AxMath" r:id="rId4" imgW="5490360" imgH="390960" progId="Equation.AxMath">
                  <p:embed/>
                  <p:pic>
                    <p:nvPicPr>
                      <p:cNvPr id="0" name=""/>
                      <p:cNvPicPr/>
                      <p:nvPr/>
                    </p:nvPicPr>
                    <p:blipFill>
                      <a:blip r:embed="rId5"/>
                      <a:stretch>
                        <a:fillRect/>
                      </a:stretch>
                    </p:blipFill>
                    <p:spPr>
                      <a:xfrm>
                        <a:off x="1335204" y="3629082"/>
                        <a:ext cx="8638014" cy="614503"/>
                      </a:xfrm>
                      <a:prstGeom prst="rect">
                        <a:avLst/>
                      </a:prstGeom>
                    </p:spPr>
                  </p:pic>
                </p:oleObj>
              </mc:Fallback>
            </mc:AlternateContent>
          </a:graphicData>
        </a:graphic>
      </p:graphicFrame>
      <p:graphicFrame>
        <p:nvGraphicFramePr>
          <p:cNvPr id="17" name="对象 16"/>
          <p:cNvGraphicFramePr>
            <a:graphicFrameLocks noChangeAspect="1"/>
          </p:cNvGraphicFramePr>
          <p:nvPr>
            <p:extLst/>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408" name="AxMath" r:id="rId6" imgW="3784680" imgH="390960" progId="Equation.AxMath">
                  <p:embed/>
                </p:oleObj>
              </mc:Choice>
              <mc:Fallback>
                <p:oleObj name="AxMath" r:id="rId6" imgW="3784680" imgH="390960" progId="Equation.AxMath">
                  <p:embed/>
                  <p:pic>
                    <p:nvPicPr>
                      <p:cNvPr id="0" name=""/>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extLst/>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409" name="AxMath" r:id="rId8" imgW="1559880" imgH="848520" progId="Equation.AxMath">
                  <p:embed/>
                </p:oleObj>
              </mc:Choice>
              <mc:Fallback>
                <p:oleObj name="AxMath" r:id="rId8" imgW="1559880" imgH="848520" progId="Equation.AxMath">
                  <p:embed/>
                  <p:pic>
                    <p:nvPicPr>
                      <p:cNvPr id="0" name=""/>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1061931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intermediate variables</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coherent </a:t>
            </a:r>
            <a:r>
              <a:rPr lang="en-US" altLang="zh-CN" sz="1800" dirty="0">
                <a:solidFill>
                  <a:prstClr val="black"/>
                </a:solidFill>
                <a:latin typeface="Times New Roman" panose="02020603050405020304" pitchFamily="18" charset="0"/>
                <a:ea typeface="+mj-ea"/>
                <a:cs typeface="Times New Roman" panose="02020603050405020304" pitchFamily="18" charset="0"/>
              </a:rPr>
              <a:t>and rigorous</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foundation for linear construction</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smtClean="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48</a:t>
            </a:fld>
            <a:endParaRPr lang="zh-CN" altLang="en-US" sz="1200" b="1" dirty="0">
              <a:solidFill>
                <a:srgbClr val="21048A"/>
              </a:solidFill>
            </a:endParaRPr>
          </a:p>
        </p:txBody>
      </p:sp>
      <p:cxnSp>
        <p:nvCxnSpPr>
          <p:cNvPr id="8" name="直接箭头连接符 7">
            <a:extLst>
              <a:ext uri="{FF2B5EF4-FFF2-40B4-BE49-F238E27FC236}">
                <a16:creationId xmlns:a16="http://schemas.microsoft.com/office/drawing/2014/main"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Direct and clear</a:t>
            </a:r>
            <a:endParaRPr lang="zh-CN"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85" name="AxMath" r:id="rId4" imgW="4208040" imgH="1055880" progId="Equation.AxMath">
                  <p:embed/>
                </p:oleObj>
              </mc:Choice>
              <mc:Fallback>
                <p:oleObj name="AxMath" r:id="rId4" imgW="4208040" imgH="1055880" progId="Equation.AxMath">
                  <p:embed/>
                  <p:pic>
                    <p:nvPicPr>
                      <p:cNvPr id="0" name=""/>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𝑣</m:t>
                    </m:r>
                  </m:oMath>
                </a14:m>
                <a:r>
                  <a:rPr lang="en-US" altLang="zh-CN" dirty="0" smtClean="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5807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The essence behind our mathematical model</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Make the model bear logic self-consistency.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The process of our model is complete</a:t>
            </a:r>
            <a:r>
              <a:rPr lang="en-US" altLang="zh-CN" b="1" dirty="0">
                <a:solidFill>
                  <a:srgbClr val="13009C"/>
                </a:solidFill>
                <a:latin typeface="Times New Roman" panose="02020603050405020304" pitchFamily="18" charset="0"/>
                <a:ea typeface="+mj-ea"/>
                <a:cs typeface="Times New Roman" panose="02020603050405020304" pitchFamily="18" charset="0"/>
              </a:rPr>
              <a:t>.</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Variable-based and accurate.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Make optimization process easy.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All the different occasions have been discussed in our model.</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Simple formulas make it easier to be understood.</a:t>
            </a:r>
          </a:p>
          <a:p>
            <a:pPr marL="0" marR="0" lvl="0" indent="0" algn="l" defTabSz="914400" rtl="0" eaLnBrk="1" fontAlgn="auto" latinLnBrk="0" hangingPunct="1">
              <a:lnSpc>
                <a:spcPct val="100000"/>
              </a:lnSpc>
              <a:spcBef>
                <a:spcPts val="0"/>
              </a:spcBef>
              <a:spcAft>
                <a:spcPts val="0"/>
              </a:spcAft>
              <a:buClrTx/>
              <a:buSzTx/>
              <a:buNone/>
              <a:tabLst/>
              <a:defRPr/>
            </a:pPr>
            <a:endParaRPr lang="en-US" altLang="zh-CN" sz="1800" b="1" dirty="0">
              <a:solidFill>
                <a:srgbClr val="13009C"/>
              </a:solidFill>
              <a:latin typeface="Times New Roman" panose="02020603050405020304" pitchFamily="18" charset="0"/>
              <a:ea typeface="+mj-ea"/>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49</a:t>
            </a:fld>
            <a:endParaRPr lang="zh-CN" altLang="en-US" sz="1200" b="1" dirty="0">
              <a:solidFill>
                <a:srgbClr val="21048A"/>
              </a:solidFill>
            </a:endParaRPr>
          </a:p>
        </p:txBody>
      </p:sp>
    </p:spTree>
    <p:extLst>
      <p:ext uri="{BB962C8B-B14F-4D97-AF65-F5344CB8AC3E}">
        <p14:creationId xmlns:p14="http://schemas.microsoft.com/office/powerpoint/2010/main" val="231923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1418786" y="2717366"/>
            <a:ext cx="9354429" cy="3077375"/>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sp>
        <p:nvSpPr>
          <p:cNvPr id="19" name="任意多边形 19">
            <a:hlinkClick r:id="rId4" action="ppaction://hlinksldjump"/>
            <a:extLst>
              <a:ext uri="{FF2B5EF4-FFF2-40B4-BE49-F238E27FC236}">
                <a16:creationId xmlns:a16="http://schemas.microsoft.com/office/drawing/2014/main"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09999" y="2136795"/>
                <a:ext cx="10875181" cy="3636511"/>
              </a:xfrm>
            </p:spPr>
            <p:txBody>
              <a:bodyPr anchor="t">
                <a:noAutofit/>
              </a:bodyPr>
              <a:lstStyle/>
              <a:p>
                <a:pPr>
                  <a:spcBef>
                    <a:spcPts val="600"/>
                  </a:spcBef>
                  <a:buClr>
                    <a:srgbClr val="110087"/>
                  </a:buClr>
                  <a:buSzPct val="88000"/>
                  <a:buFont typeface="+mj-lt"/>
                  <a:buAutoNum type="arabicPeriod"/>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How did you think of </a:t>
                </a:r>
                <a:r>
                  <a:rPr lang="en-US" altLang="zh-CN" b="1" i="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previous mathematical deductions have led to several equivalent conversions, which ultimately resulted in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p>
              <a:p>
                <a:pPr>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So what’s special since its </a:t>
                </a:r>
                <a:r>
                  <a:rPr lang="en-US" altLang="zh-CN" b="1" i="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to the mathematical deductions you’ve made?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equivalence is all about optimality – optimal (higher)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i="1"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optimal boarding time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Calculations are significantly simplified.</a:t>
                </a:r>
              </a:p>
              <a:p>
                <a:pPr marL="457200" indent="-457200">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In a word, </a:t>
                </a:r>
                <a:r>
                  <a:rPr lang="en-US" altLang="zh-CN" b="1" i="1" dirty="0" err="1"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 is a tactic we used to alter the problem’s external modality but maintain its inherent structure with equivalence.</a:t>
                </a: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buFont typeface="+mj-lt"/>
                  <a:buAutoNum type="arabicPeriod"/>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09999" y="213679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reasons behind </a:t>
            </a:r>
            <a:r>
              <a:rPr lang="en-US" altLang="zh-CN" dirty="0" err="1" smtClean="0">
                <a:latin typeface="Times New Roman" panose="02020603050405020304" pitchFamily="18" charset="0"/>
                <a:cs typeface="Times New Roman" panose="02020603050405020304" pitchFamily="18" charset="0"/>
              </a:rPr>
              <a:t>parallelity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31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63355" y="5153431"/>
            <a:ext cx="6701957" cy="1338828"/>
          </a:xfrm>
          <a:prstGeom prst="rect">
            <a:avLst/>
          </a:prstGeom>
          <a:noFill/>
        </p:spPr>
        <p:txBody>
          <a:bodyPr wrap="square" rtlCol="0">
            <a:spAutoFit/>
          </a:bodyPr>
          <a:lstStyle/>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Queuing time</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Time </a:t>
            </a:r>
            <a:r>
              <a:rPr lang="en-US" altLang="zh-CN" dirty="0">
                <a:solidFill>
                  <a:srgbClr val="000000"/>
                </a:solidFill>
                <a:cs typeface="Times New Roman" panose="02020603050405020304" pitchFamily="18" charset="0"/>
              </a:rPr>
              <a:t>offering </a:t>
            </a:r>
            <a:r>
              <a:rPr lang="en-US" altLang="zh-CN" dirty="0" smtClean="0">
                <a:solidFill>
                  <a:srgbClr val="000000"/>
                </a:solidFill>
                <a:cs typeface="Times New Roman" panose="02020603050405020304" pitchFamily="18" charset="0"/>
              </a:rPr>
              <a:t>seats</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Standard </a:t>
            </a:r>
            <a:r>
              <a:rPr lang="en-US" altLang="zh-CN" dirty="0">
                <a:solidFill>
                  <a:srgbClr val="000000"/>
                </a:solidFill>
                <a:cs typeface="Times New Roman" panose="02020603050405020304" pitchFamily="18" charset="0"/>
              </a:rPr>
              <a:t>variance of the boarding time of same-row </a:t>
            </a:r>
            <a:r>
              <a:rPr lang="en-US" altLang="zh-CN" dirty="0" smtClean="0">
                <a:solidFill>
                  <a:srgbClr val="000000"/>
                </a:solidFill>
                <a:cs typeface="Times New Roman" panose="02020603050405020304" pitchFamily="18" charset="0"/>
              </a:rPr>
              <a:t>passengers</a:t>
            </a:r>
            <a:endParaRPr lang="en-US" altLang="zh-CN" dirty="0">
              <a:solidFill>
                <a:srgbClr val="000000"/>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0000" y="2115775"/>
                <a:ext cx="10875181" cy="3636511"/>
              </a:xfrm>
            </p:spPr>
            <p:txBody>
              <a:bodyPr anchor="t">
                <a:noAutofit/>
              </a:bodyPr>
              <a:lstStyle/>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cs typeface="Times New Roman" panose="02020603050405020304" pitchFamily="18" charset="0"/>
                  </a:rPr>
                  <a:t>Quick review of </a:t>
                </a:r>
                <a:r>
                  <a:rPr lang="en-US" altLang="zh-CN" b="1" i="1" dirty="0" smtClean="0">
                    <a:solidFill>
                      <a:srgbClr val="13009C"/>
                    </a:solidFill>
                    <a:latin typeface="Times New Roman" panose="02020603050405020304" pitchFamily="18" charset="0"/>
                    <a:cs typeface="Times New Roman" panose="02020603050405020304" pitchFamily="18" charset="0"/>
                  </a:rPr>
                  <a:t>best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boarding efficiency (lowest time) </a:t>
                </a:r>
                <a14:m>
                  <m:oMath xmlns:m="http://schemas.openxmlformats.org/officeDocument/2006/math">
                    <m:r>
                      <a:rPr lang="en-US" altLang="zh-CN" sz="1800" b="0" i="1" smtClean="0">
                        <a:solidFill>
                          <a:prstClr val="black"/>
                        </a:solidFill>
                        <a:latin typeface="Cambria Math" panose="02040503050406030204" pitchFamily="18" charset="0"/>
                        <a:cs typeface="Times New Roman" panose="02020603050405020304" pitchFamily="18" charset="0"/>
                      </a:rPr>
                      <m:t>⇔</m:t>
                    </m:r>
                  </m:oMath>
                </a14:m>
                <a:r>
                  <a:rPr lang="en-US" altLang="zh-CN" sz="1800" b="1" dirty="0" smtClean="0">
                    <a:solidFill>
                      <a:prstClr val="black"/>
                    </a:solidFill>
                    <a:latin typeface="Times New Roman" panose="02020603050405020304" pitchFamily="18" charset="0"/>
                    <a:cs typeface="Times New Roman" panose="02020603050405020304" pitchFamily="18" charset="0"/>
                  </a:rPr>
                  <a:t> </a:t>
                </a:r>
                <a:r>
                  <a:rPr lang="en-US" altLang="zh-CN" sz="1800" dirty="0" smtClean="0">
                    <a:solidFill>
                      <a:prstClr val="black"/>
                    </a:solidFill>
                    <a:latin typeface="Times New Roman" panose="02020603050405020304" pitchFamily="18" charset="0"/>
                    <a:cs typeface="Times New Roman" panose="02020603050405020304" pitchFamily="18" charset="0"/>
                  </a:rPr>
                  <a:t>highest </a:t>
                </a:r>
                <a:r>
                  <a:rPr lang="en-US" altLang="zh-CN" sz="1800" i="1" dirty="0" err="1" smtClean="0">
                    <a:solidFill>
                      <a:prstClr val="black"/>
                    </a:solidFill>
                    <a:latin typeface="Times New Roman" panose="02020603050405020304" pitchFamily="18" charset="0"/>
                    <a:cs typeface="Times New Roman" panose="02020603050405020304" pitchFamily="18" charset="0"/>
                  </a:rPr>
                  <a:t>parallelity</a:t>
                </a:r>
                <a:endParaRPr lang="en-US" altLang="zh-CN" sz="1800" i="1" dirty="0" smtClean="0">
                  <a:solidFill>
                    <a:prstClr val="black"/>
                  </a:solidFill>
                  <a:latin typeface="Times New Roman" panose="02020603050405020304" pitchFamily="18" charset="0"/>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satisfaction (lowest </a:t>
                </a:r>
                <a14:m>
                  <m:oMath xmlns:m="http://schemas.openxmlformats.org/officeDocument/2006/math">
                    <m:sSub>
                      <m:sSubPr>
                        <m:ctrlPr>
                          <a:rPr lang="en-US" altLang="zh-CN" sz="1800" b="0" i="1" smtClean="0">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𝛼</m:t>
                        </m:r>
                      </m:e>
                      <m:sub>
                        <m:r>
                          <m:rPr>
                            <m:sty m:val="p"/>
                          </m:rPr>
                          <a:rPr lang="en-US" altLang="zh-CN" sz="1800" b="0" i="0" smtClean="0">
                            <a:solidFill>
                              <a:prstClr val="black"/>
                            </a:solidFill>
                            <a:latin typeface="Cambria Math" panose="02040503050406030204" pitchFamily="18" charset="0"/>
                            <a:cs typeface="Times New Roman" panose="02020603050405020304" pitchFamily="18" charset="0"/>
                          </a:rPr>
                          <m:t>satisf</m:t>
                        </m:r>
                        <m:r>
                          <a:rPr lang="en-US" altLang="zh-CN" sz="1800" b="0" i="1" smtClean="0">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sz="1800" dirty="0">
                  <a:solidFill>
                    <a:prstClr val="black"/>
                  </a:solidFill>
                  <a:latin typeface="Times New Roman" panose="02020603050405020304" pitchFamily="18" charset="0"/>
                  <a:cs typeface="Times New Roman" panose="02020603050405020304" pitchFamily="18" charset="0"/>
                </a:endParaRP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That’s exactly the property disembarking possesses.</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found a strategy which is optimal for both two indicators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 &amp;</m:t>
                    </m:r>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 </m:t>
                        </m:r>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How we did it</a:t>
                </a:r>
              </a:p>
              <a:p>
                <a:pPr lvl="2"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adjustment </a:t>
                </a: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 – keeping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optimal while optimizing </a:t>
                </a:r>
                <a14:m>
                  <m:oMath xmlns:m="http://schemas.openxmlformats.org/officeDocument/2006/math">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600"/>
                  </a:spcBef>
                  <a:buClr>
                    <a:srgbClr val="110087"/>
                  </a:buClr>
                  <a:buSzPct val="88000"/>
                  <a:buNone/>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0000" y="211577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core of the </a:t>
            </a:r>
            <a:r>
              <a:rPr lang="en-US" altLang="zh-CN" i="1" dirty="0" smtClean="0">
                <a:latin typeface="Times New Roman" panose="02020603050405020304" pitchFamily="18" charset="0"/>
                <a:cs typeface="Times New Roman" panose="02020603050405020304" pitchFamily="18" charset="0"/>
              </a:rPr>
              <a:t>disembarking </a:t>
            </a:r>
            <a:r>
              <a:rPr lang="en-US" altLang="zh-CN" dirty="0" smtClean="0">
                <a:latin typeface="Times New Roman" panose="02020603050405020304" pitchFamily="18" charset="0"/>
                <a:cs typeface="Times New Roman" panose="02020603050405020304" pitchFamily="18" charset="0"/>
              </a:rPr>
              <a:t>task</a:t>
            </a:r>
            <a:endParaRPr lang="zh-CN" altLang="en-US" dirty="0">
              <a:latin typeface="Times New Roman" panose="02020603050405020304" pitchFamily="18" charset="0"/>
              <a:cs typeface="Times New Roman" panose="02020603050405020304" pitchFamily="18" charset="0"/>
            </a:endParaRPr>
          </a:p>
        </p:txBody>
      </p:sp>
      <p:sp>
        <p:nvSpPr>
          <p:cNvPr id="2" name="右大括号 1"/>
          <p:cNvSpPr/>
          <p:nvPr/>
        </p:nvSpPr>
        <p:spPr>
          <a:xfrm>
            <a:off x="7802880" y="2692400"/>
            <a:ext cx="210950" cy="7518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3" name="文本框 2"/>
          <p:cNvSpPr txBox="1"/>
          <p:nvPr/>
        </p:nvSpPr>
        <p:spPr>
          <a:xfrm>
            <a:off x="8097921" y="2745154"/>
            <a:ext cx="3503168" cy="646331"/>
          </a:xfrm>
          <a:prstGeom prst="rect">
            <a:avLst/>
          </a:prstGeom>
          <a:noFill/>
          <a:ln w="28575">
            <a:solidFill>
              <a:srgbClr val="12008A"/>
            </a:solidFill>
          </a:ln>
        </p:spPr>
        <p:txBody>
          <a:bodyPr wrap="square" rtlCol="0">
            <a:spAutoFit/>
          </a:bodyPr>
          <a:lstStyle/>
          <a:p>
            <a:r>
              <a:rPr lang="en-US" altLang="zh-CN" dirty="0" smtClean="0">
                <a:solidFill>
                  <a:srgbClr val="000000"/>
                </a:solidFill>
              </a:rPr>
              <a:t>What if these two requisites are met simultaneously?</a:t>
            </a:r>
            <a:endParaRPr lang="zh-CN" altLang="en-US" dirty="0">
              <a:solidFill>
                <a:srgbClr val="000000"/>
              </a:solidFill>
            </a:endParaRPr>
          </a:p>
        </p:txBody>
      </p:sp>
      <p:sp>
        <p:nvSpPr>
          <p:cNvPr id="5" name="左大括号 4"/>
          <p:cNvSpPr/>
          <p:nvPr/>
        </p:nvSpPr>
        <p:spPr>
          <a:xfrm>
            <a:off x="1763355" y="5369113"/>
            <a:ext cx="296673" cy="9476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11" name="直接连接符 10"/>
          <p:cNvCxnSpPr/>
          <p:nvPr/>
        </p:nvCxnSpPr>
        <p:spPr>
          <a:xfrm>
            <a:off x="2529840" y="5449824"/>
            <a:ext cx="12984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29840" y="5851958"/>
            <a:ext cx="1871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529840" y="6089904"/>
            <a:ext cx="5870448" cy="3779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3087506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en-US" altLang="zh-CN" b="1" dirty="0" smtClean="0">
                <a:solidFill>
                  <a:srgbClr val="0F007B"/>
                </a:solidFill>
                <a:latin typeface="Times New Roman" panose="02020603050405020304" pitchFamily="18" charset="0"/>
                <a:cs typeface="Times New Roman" panose="02020603050405020304" pitchFamily="18" charset="0"/>
              </a:rPr>
              <a:t>What does the third factor stand for?</a:t>
            </a:r>
            <a:endParaRPr lang="en-US" altLang="zh-CN" b="1" dirty="0">
              <a:solidFill>
                <a:srgbClr val="0F007B"/>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lvl="2">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Families (or fellow passengers)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may be separated</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en-US" altLang="zh-CN" b="1" dirty="0">
                <a:solidFill>
                  <a:srgbClr val="21048A"/>
                </a:solidFill>
                <a:latin typeface="Times New Roman" panose="02020603050405020304" pitchFamily="18" charset="0"/>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1 is for </a:t>
            </a:r>
            <a:r>
              <a:rPr lang="en-US" altLang="zh-CN" sz="1800" dirty="0" err="1">
                <a:solidFill>
                  <a:srgbClr val="000000"/>
                </a:solidFill>
                <a:latin typeface="Times New Roman" panose="02020603050405020304" pitchFamily="18" charset="0"/>
                <a:cs typeface="Times New Roman" panose="02020603050405020304" pitchFamily="18" charset="0"/>
              </a:rPr>
              <a:t>standardisation</a:t>
            </a:r>
            <a:endParaRPr lang="en-US" altLang="zh-CN" sz="1800" dirty="0">
              <a:solidFill>
                <a:srgbClr val="000000"/>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Once united the magnitudes, the dissatisfaction index can rather </a:t>
            </a:r>
            <a:r>
              <a:rPr lang="en-US" altLang="zh-CN" sz="1800" i="1" dirty="0">
                <a:solidFill>
                  <a:srgbClr val="000000"/>
                </a:solidFill>
                <a:latin typeface="Times New Roman" panose="02020603050405020304" pitchFamily="18" charset="0"/>
                <a:cs typeface="Times New Roman" panose="02020603050405020304" pitchFamily="18" charset="0"/>
              </a:rPr>
              <a:t>equally</a:t>
            </a:r>
            <a:r>
              <a:rPr lang="en-US" altLang="zh-CN" sz="1800" dirty="0">
                <a:solidFill>
                  <a:srgbClr val="000000"/>
                </a:solidFill>
                <a:latin typeface="Times New Roman" panose="02020603050405020304" pitchFamily="18" charset="0"/>
                <a:cs typeface="Times New Roman" panose="02020603050405020304" pitchFamily="18" charset="0"/>
              </a:rPr>
              <a:t> reflect the three aspects of passengers’ satisfaction instead of tending to one of them</a:t>
            </a:r>
            <a:r>
              <a:rPr lang="en-US" altLang="zh-CN" sz="1800" dirty="0" smtClean="0">
                <a:solidFill>
                  <a:srgbClr val="000000"/>
                </a:solidFill>
                <a:latin typeface="Times New Roman" panose="02020603050405020304" pitchFamily="18" charset="0"/>
                <a:cs typeface="Times New Roman" panose="02020603050405020304" pitchFamily="18" charset="0"/>
              </a:rPr>
              <a:t>.</a:t>
            </a:r>
          </a:p>
          <a:p>
            <a:pPr lvl="3">
              <a:buClr>
                <a:srgbClr val="110087"/>
              </a:buClr>
              <a:buSzPct val="88000"/>
              <a:buFont typeface="Wingdings" panose="05000000000000000000" pitchFamily="2" charset="2"/>
              <a:buChar char="p"/>
            </a:pPr>
            <a:r>
              <a:rPr lang="en-US" altLang="zh-CN" sz="1800" dirty="0" smtClean="0">
                <a:solidFill>
                  <a:srgbClr val="000000"/>
                </a:solidFill>
                <a:latin typeface="Times New Roman" panose="02020603050405020304" pitchFamily="18" charset="0"/>
                <a:cs typeface="Times New Roman" panose="02020603050405020304" pitchFamily="18" charset="0"/>
              </a:rPr>
              <a:t>It can make the ultimate dissatisfaction index of all passengers linear and plausible.</a:t>
            </a:r>
            <a:endParaRPr lang="en-US" altLang="zh-CN"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08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800" b="1" dirty="0" smtClean="0">
                <a:latin typeface="Times New Roman" panose="02020603050405020304" pitchFamily="18" charset="0"/>
                <a:ea typeface="宋体" panose="02010600030101010101" pitchFamily="2" charset="-122"/>
                <a:cs typeface="Times New Roman" panose="02020603050405020304" pitchFamily="18" charset="0"/>
              </a:rPr>
              <a:t>Goodness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of fit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2">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higher the Goodness of fit, the more regular the data are and the less sensitive the strategy is.</a:t>
            </a:r>
          </a:p>
          <a:p>
            <a:pPr lvl="1">
              <a:buFont typeface="Wingdings" panose="05000000000000000000" pitchFamily="2" charset="2"/>
              <a:buChar char="p"/>
            </a:pPr>
            <a:r>
              <a:rPr lang="en-US" altLang="zh-CN" sz="1800" b="1" dirty="0" smtClean="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Changes</a:t>
            </a:r>
          </a:p>
          <a:p>
            <a:pPr lvl="1">
              <a:buFont typeface="Wingdings" panose="05000000000000000000" pitchFamily="2" charset="2"/>
              <a:buChar char="p"/>
            </a:pPr>
            <a:r>
              <a:rPr lang="en-US" altLang="zh-CN" sz="1800" b="1" dirty="0" smtClean="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6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a:xfrm>
                <a:off x="818712" y="2222287"/>
                <a:ext cx="4391241" cy="4475075"/>
              </a:xfrm>
            </p:spPr>
            <p:txBody>
              <a:bodyPr anchor="t">
                <a:norm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lnSpc>
                    <a:spcPct val="150000"/>
                  </a:lnSpc>
                  <a:buFont typeface="Wingdings" panose="05000000000000000000" pitchFamily="2" charset="2"/>
                  <a:buChar char="p"/>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We </a:t>
                </a:r>
                <a:r>
                  <a:rPr lang="en-US" altLang="zh-CN"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Random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Distribution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r>
                      <a:rPr lang="en-US" altLang="zh-CN"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Commonly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Used in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lnSpc>
                    <a:spcPct val="150000"/>
                  </a:lnSpc>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determined by nature of function: </a:t>
                </a:r>
                <a14:m>
                  <m:oMath xmlns:m="http://schemas.openxmlformats.org/officeDocument/2006/math">
                    <m:r>
                      <a:rPr lang="en-US" altLang="zh-CN" sz="1800" i="1">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p>
              <a:p>
                <a:pPr lvl="1">
                  <a:lnSpc>
                    <a:spcPct val="150000"/>
                  </a:lnSpc>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middle</a:t>
                </a:r>
              </a:p>
              <a:p>
                <a:pPr>
                  <a:lnSpc>
                    <a:spcPct val="150000"/>
                  </a:lnSpc>
                  <a:buFont typeface="Wingdings" panose="05000000000000000000" pitchFamily="2" charset="2"/>
                  <a:buChar char="p"/>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xfrm>
                <a:off x="818712" y="2222287"/>
                <a:ext cx="4391241" cy="4475075"/>
              </a:xfrm>
              <a:blipFill>
                <a:blip r:embed="rId3"/>
                <a:stretch>
                  <a:fillRect/>
                </a:stretch>
              </a:blipFill>
            </p:spPr>
            <p:txBody>
              <a:bodyPr/>
              <a:lstStyle/>
              <a:p>
                <a:r>
                  <a:rPr lang="zh-CN" altLang="en-US">
                    <a:noFill/>
                  </a:rPr>
                  <a:t> </a:t>
                </a:r>
              </a:p>
            </p:txBody>
          </p:sp>
        </mc:Fallback>
      </mc:AlternateContent>
      <p:pic>
        <p:nvPicPr>
          <p:cNvPr id="4"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3632" y="2180913"/>
            <a:ext cx="4188366" cy="4040542"/>
          </a:xfrm>
          <a:prstGeom prst="rect">
            <a:avLst/>
          </a:prstGeom>
        </p:spPr>
      </p:pic>
      <p:sp>
        <p:nvSpPr>
          <p:cNvPr id="5" name="TextBox 5">
            <a:extLst>
              <a:ext uri="{FF2B5EF4-FFF2-40B4-BE49-F238E27FC236}">
                <a16:creationId xmlns:a16="http://schemas.microsoft.com/office/drawing/2014/main" id="{876B263A-93D7-E343-BFE0-0CC989DD8115}"/>
              </a:ext>
            </a:extLst>
          </p:cNvPr>
          <p:cNvSpPr txBox="1"/>
          <p:nvPr/>
        </p:nvSpPr>
        <p:spPr>
          <a:xfrm>
            <a:off x="7193632" y="6389585"/>
            <a:ext cx="4383062" cy="307777"/>
          </a:xfrm>
          <a:prstGeom prst="rect">
            <a:avLst/>
          </a:prstGeom>
          <a:noFill/>
        </p:spPr>
        <p:txBody>
          <a:bodyPr wrap="square" rtlCol="0">
            <a:spAutoFit/>
          </a:bodyPr>
          <a:lstStyle/>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Sigmoid Model </a:t>
            </a:r>
            <a:r>
              <a:rPr lang="x-none" sz="1400" dirty="0" smtClean="0">
                <a:solidFill>
                  <a:srgbClr val="000000"/>
                </a:solidFill>
                <a:cs typeface="Times New Roman" panose="02020603050405020304" pitchFamily="18" charset="0"/>
              </a:rPr>
              <a:t>Demonstration</a:t>
            </a:r>
            <a:endParaRPr lang="x-none" sz="14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2315080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Stable</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Thus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b="1" dirty="0" smtClean="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428808" y="2752992"/>
            <a:ext cx="11334385" cy="2598370"/>
            <a:chOff x="47613" y="3050706"/>
            <a:chExt cx="11334385" cy="2598370"/>
          </a:xfrm>
        </p:grpSpPr>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307777"/>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Longer Stowing Time, Variance</a:t>
              </a:r>
            </a:p>
          </p:txBody>
        </p:sp>
      </p:grpSp>
    </p:spTree>
    <p:extLst>
      <p:ext uri="{BB962C8B-B14F-4D97-AF65-F5344CB8AC3E}">
        <p14:creationId xmlns:p14="http://schemas.microsoft.com/office/powerpoint/2010/main" val="3896426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a:t>
            </a:r>
            <a:r>
              <a:rPr lang="en-US" altLang="zh-CN"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fit is lower.</a:t>
            </a: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208133" y="2851020"/>
            <a:ext cx="11775734" cy="2558570"/>
            <a:chOff x="208132" y="2851020"/>
            <a:chExt cx="11775734" cy="2558570"/>
          </a:xfrm>
        </p:grpSpPr>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307777"/>
            </a:xfrm>
            <a:prstGeom prst="rect">
              <a:avLst/>
            </a:prstGeom>
            <a:noFill/>
          </p:spPr>
          <p:txBody>
            <a:bodyPr wrap="square" rtlCol="0">
              <a:spAutoFit/>
            </a:bodyPr>
            <a:lstStyle/>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grpSp>
    </p:spTree>
    <p:extLst>
      <p:ext uri="{BB962C8B-B14F-4D97-AF65-F5344CB8AC3E}">
        <p14:creationId xmlns:p14="http://schemas.microsoft.com/office/powerpoint/2010/main" val="2935622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Methods are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a:t>
            </a:r>
            <a:r>
              <a:rPr lang="en-US" altLang="zh-CN"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1851110" y="2823545"/>
            <a:ext cx="8489781" cy="2512230"/>
            <a:chOff x="1456878" y="2823545"/>
            <a:chExt cx="8489781" cy="2512230"/>
          </a:xfrm>
        </p:grpSpPr>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3974156" y="5027998"/>
              <a:ext cx="3221017" cy="307777"/>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Queue Jumping</a:t>
              </a:r>
            </a:p>
          </p:txBody>
        </p:sp>
      </p:grpSp>
    </p:spTree>
    <p:extLst>
      <p:ext uri="{BB962C8B-B14F-4D97-AF65-F5344CB8AC3E}">
        <p14:creationId xmlns:p14="http://schemas.microsoft.com/office/powerpoint/2010/main" val="2998961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3" y="2222287"/>
            <a:ext cx="10554574" cy="4276235"/>
          </a:xfrm>
        </p:spPr>
        <p:txBody>
          <a:bodyPr anchor="t">
            <a:noAutofit/>
          </a:bodyPr>
          <a:lstStyle/>
          <a:p>
            <a:pPr>
              <a:buFont typeface="Wingdings" panose="05000000000000000000" pitchFamily="2" charset="2"/>
              <a:buChar char="p"/>
            </a:pPr>
            <a:r>
              <a:rPr lang="en-US" altLang="zh-CN"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3: Reduction of Passengers</a:t>
            </a: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grpSp>
        <p:nvGrpSpPr>
          <p:cNvPr id="4" name="组合 3"/>
          <p:cNvGrpSpPr/>
          <p:nvPr/>
        </p:nvGrpSpPr>
        <p:grpSpPr>
          <a:xfrm>
            <a:off x="1023115" y="2813571"/>
            <a:ext cx="10145770" cy="2777276"/>
            <a:chOff x="619016" y="2983694"/>
            <a:chExt cx="10145770" cy="2777276"/>
          </a:xfrm>
        </p:grpSpPr>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4294099" y="5453193"/>
              <a:ext cx="3221017" cy="307777"/>
            </a:xfrm>
            <a:prstGeom prst="rect">
              <a:avLst/>
            </a:prstGeom>
            <a:noFill/>
          </p:spPr>
          <p:txBody>
            <a:bodyPr wrap="square" rtlCol="0">
              <a:spAutoFit/>
            </a:bodyPr>
            <a:lstStyle/>
            <a:p>
              <a:pPr algn="ctr"/>
              <a:r>
                <a:rPr lang="x-none" sz="1400" dirty="0" smtClean="0">
                  <a:latin typeface="Times New Roman" panose="02020603050405020304" pitchFamily="18" charset="0"/>
                  <a:ea typeface="宋体" panose="02010600030101010101" pitchFamily="2" charset="-122"/>
                  <a:cs typeface="Times New Roman" panose="02020603050405020304" pitchFamily="18" charset="0"/>
                </a:rPr>
                <a:t>Fig</a:t>
              </a:r>
              <a:r>
                <a:rPr lang="x-none" sz="1400" dirty="0">
                  <a:latin typeface="Times New Roman" panose="02020603050405020304" pitchFamily="18" charset="0"/>
                  <a:ea typeface="宋体" panose="02010600030101010101" pitchFamily="2" charset="-122"/>
                  <a:cs typeface="Times New Roman" panose="02020603050405020304" pitchFamily="18" charset="0"/>
                </a:rPr>
                <a:t>. Comparison on Reducing Passengers</a:t>
              </a:r>
            </a:p>
          </p:txBody>
        </p:sp>
      </p:grpSp>
    </p:spTree>
    <p:extLst>
      <p:ext uri="{BB962C8B-B14F-4D97-AF65-F5344CB8AC3E}">
        <p14:creationId xmlns:p14="http://schemas.microsoft.com/office/powerpoint/2010/main" val="1468879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lt"/>
              </a:rPr>
              <a:t>Block division</a:t>
            </a:r>
            <a:endParaRPr lang="zh-CN" altLang="en-US" dirty="0">
              <a:latin typeface="+mj-lt"/>
            </a:endParaRPr>
          </a:p>
        </p:txBody>
      </p:sp>
      <p:sp>
        <p:nvSpPr>
          <p:cNvPr id="3" name="内容占位符 2"/>
          <p:cNvSpPr>
            <a:spLocks noGrp="1"/>
          </p:cNvSpPr>
          <p:nvPr>
            <p:ph idx="1"/>
          </p:nvPr>
        </p:nvSpPr>
        <p:spPr>
          <a:xfrm>
            <a:off x="818712" y="2222287"/>
            <a:ext cx="7582920" cy="3636511"/>
          </a:xfrm>
        </p:spPr>
        <p:txBody>
          <a:bodyPr anchor="t">
            <a:normAutofit/>
          </a:bodyPr>
          <a:lstStyle/>
          <a:p>
            <a:pPr>
              <a:buFont typeface="Wingdings" panose="05000000000000000000" pitchFamily="2" charset="2"/>
              <a:buChar char="p"/>
            </a:pPr>
            <a:r>
              <a:rPr lang="en-US" altLang="zh-CN" dirty="0" smtClean="0">
                <a:latin typeface="+mj-lt"/>
              </a:rPr>
              <a:t>We divide the multi-aisle aircrafts into several blocks according to aisles</a:t>
            </a:r>
          </a:p>
          <a:p>
            <a:pPr lvl="1">
              <a:buFont typeface="Wingdings" panose="05000000000000000000" pitchFamily="2" charset="2"/>
              <a:buChar char="p"/>
            </a:pPr>
            <a:r>
              <a:rPr lang="en-US" altLang="zh-CN" sz="1800" dirty="0" smtClean="0">
                <a:latin typeface="+mj-lt"/>
              </a:rPr>
              <a:t>Can unify the models as each block is similar to one-aisle aircraft</a:t>
            </a:r>
          </a:p>
          <a:p>
            <a:pPr lvl="1">
              <a:buFont typeface="Wingdings" panose="05000000000000000000" pitchFamily="2" charset="2"/>
              <a:buChar char="p"/>
            </a:pPr>
            <a:r>
              <a:rPr lang="en-US" altLang="zh-CN" sz="1800" dirty="0" smtClean="0">
                <a:latin typeface="+mj-lt"/>
              </a:rPr>
              <a:t>Is plausible because there would be no inter-aisle disruption</a:t>
            </a:r>
          </a:p>
          <a:p>
            <a:pPr lvl="1">
              <a:buFont typeface="Wingdings" panose="05000000000000000000" pitchFamily="2" charset="2"/>
              <a:buChar char="p"/>
            </a:pPr>
            <a:r>
              <a:rPr lang="en-US" altLang="zh-CN" sz="1800" dirty="0" smtClean="0">
                <a:latin typeface="+mj-lt"/>
              </a:rPr>
              <a:t>Our work reduced to finding the best in-block and between-block strategies</a:t>
            </a:r>
          </a:p>
          <a:p>
            <a:pPr lvl="2">
              <a:buFont typeface="Wingdings" panose="05000000000000000000" pitchFamily="2" charset="2"/>
              <a:buChar char="p"/>
            </a:pPr>
            <a:r>
              <a:rPr lang="en-US" altLang="zh-CN" sz="1800" dirty="0" smtClean="0">
                <a:latin typeface="+mj-lt"/>
              </a:rPr>
              <a:t>Only to find the between-block sequence as we can use the previously shown in-group sequence (similar to one-aisle aircraft strategy)</a:t>
            </a:r>
            <a:endParaRPr lang="zh-CN" altLang="en-US" sz="1800" dirty="0">
              <a:latin typeface="+mj-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spTree>
    <p:extLst>
      <p:ext uri="{BB962C8B-B14F-4D97-AF65-F5344CB8AC3E}">
        <p14:creationId xmlns:p14="http://schemas.microsoft.com/office/powerpoint/2010/main" val="396753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The velocity wouldn’t change much in a particular cell, and the actual average speed is approximately equal to the average we’ve made</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a16="http://schemas.microsoft.com/office/drawing/2014/main"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63578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a16="http://schemas.microsoft.com/office/drawing/2014/main"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84994911"/>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2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3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5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TotalTime>
  <Words>2854</Words>
  <Application>Microsoft Office PowerPoint</Application>
  <PresentationFormat>宽屏</PresentationFormat>
  <Paragraphs>544</Paragraphs>
  <Slides>59</Slides>
  <Notes>47</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1</vt:i4>
      </vt:variant>
      <vt:variant>
        <vt:lpstr>幻灯片标题</vt:lpstr>
      </vt:variant>
      <vt:variant>
        <vt:i4>59</vt:i4>
      </vt:variant>
    </vt:vector>
  </HeadingPairs>
  <TitlesOfParts>
    <vt:vector size="76" baseType="lpstr">
      <vt:lpstr>Century Gothic</vt:lpstr>
      <vt:lpstr>Edwardian Script ITC</vt:lpstr>
      <vt:lpstr>Colonna MT</vt:lpstr>
      <vt:lpstr>Consolas</vt:lpstr>
      <vt:lpstr>Calibri</vt:lpstr>
      <vt:lpstr>Wingdings 2</vt:lpstr>
      <vt:lpstr>Wingdings</vt:lpstr>
      <vt:lpstr>Cambria Math</vt:lpstr>
      <vt:lpstr>等线</vt:lpstr>
      <vt:lpstr>Times New Roman</vt:lpstr>
      <vt:lpstr>宋体</vt:lpstr>
      <vt:lpstr>引用</vt:lpstr>
      <vt:lpstr>1_引用</vt:lpstr>
      <vt:lpstr>2_引用</vt:lpstr>
      <vt:lpstr>3_引用</vt:lpstr>
      <vt:lpstr>5_引用</vt:lpstr>
      <vt:lpstr>AxMath</vt:lpstr>
      <vt:lpstr> The Optimal Boarding &amp; Disembarking Method</vt:lpstr>
      <vt:lpstr>Table of Contents</vt:lpstr>
      <vt:lpstr>Part 1 The structure of our model</vt:lpstr>
      <vt:lpstr>Model Analysis &amp; Structure</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Justification for the Assumption</vt:lpstr>
      <vt:lpstr>Using Matrixes to describe passenger states</vt:lpstr>
      <vt:lpstr>Mathematical (Algebraic) Simplifications</vt:lpstr>
      <vt:lpstr>The essence behind our mathematical model</vt:lpstr>
      <vt:lpstr>The reasons behind parallelity</vt:lpstr>
      <vt:lpstr>The core of the disembarking task</vt:lpstr>
      <vt:lpstr>Horizontal Optimization (Satisfactory Index)</vt:lpstr>
      <vt:lpstr>Sensitivity Analysis</vt:lpstr>
      <vt:lpstr>Sensitivity Analysis</vt:lpstr>
      <vt:lpstr>Sensitivity Analysis</vt:lpstr>
      <vt:lpstr>Sensitivity Analysis</vt:lpstr>
      <vt:lpstr>Sensitivity Analysis</vt:lpstr>
      <vt:lpstr>敏感度分析 Sensitivity Analysis</vt:lpstr>
      <vt:lpstr>Block division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264</cp:revision>
  <dcterms:created xsi:type="dcterms:W3CDTF">2022-04-09T13:58:34Z</dcterms:created>
  <dcterms:modified xsi:type="dcterms:W3CDTF">2022-04-18T13:59:26Z</dcterms:modified>
</cp:coreProperties>
</file>